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7" r:id="rId2"/>
    <p:sldId id="263" r:id="rId3"/>
    <p:sldId id="295" r:id="rId4"/>
    <p:sldId id="279" r:id="rId5"/>
    <p:sldId id="316" r:id="rId6"/>
    <p:sldId id="320" r:id="rId7"/>
    <p:sldId id="296" r:id="rId8"/>
    <p:sldId id="285" r:id="rId9"/>
    <p:sldId id="310" r:id="rId10"/>
    <p:sldId id="319" r:id="rId11"/>
    <p:sldId id="286" r:id="rId12"/>
    <p:sldId id="298" r:id="rId13"/>
    <p:sldId id="291" r:id="rId14"/>
    <p:sldId id="313" r:id="rId15"/>
    <p:sldId id="311" r:id="rId16"/>
    <p:sldId id="292" r:id="rId17"/>
    <p:sldId id="288" r:id="rId18"/>
    <p:sldId id="301" r:id="rId19"/>
    <p:sldId id="299" r:id="rId20"/>
    <p:sldId id="300" r:id="rId21"/>
    <p:sldId id="315" r:id="rId22"/>
    <p:sldId id="312" r:id="rId23"/>
    <p:sldId id="318" r:id="rId24"/>
    <p:sldId id="304" r:id="rId25"/>
    <p:sldId id="289" r:id="rId26"/>
    <p:sldId id="303" r:id="rId27"/>
    <p:sldId id="305" r:id="rId28"/>
    <p:sldId id="307" r:id="rId29"/>
    <p:sldId id="308" r:id="rId30"/>
    <p:sldId id="306" r:id="rId31"/>
    <p:sldId id="283"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8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618" y="-24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767193-1676-4921-ABA3-E1D63690532A}" type="datetimeFigureOut">
              <a:rPr lang="zh-CN" altLang="en-US" smtClean="0"/>
              <a:t>2017/2/22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4B69CC-92A9-43D3-B413-D3364D9E6716}" type="slidenum">
              <a:rPr lang="zh-CN" altLang="en-US" smtClean="0"/>
              <a:t>‹#›</a:t>
            </a:fld>
            <a:endParaRPr lang="zh-CN" altLang="en-US"/>
          </a:p>
        </p:txBody>
      </p:sp>
    </p:spTree>
    <p:extLst>
      <p:ext uri="{BB962C8B-B14F-4D97-AF65-F5344CB8AC3E}">
        <p14:creationId xmlns:p14="http://schemas.microsoft.com/office/powerpoint/2010/main" val="35231803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B69CC-92A9-43D3-B413-D3364D9E6716}" type="slidenum">
              <a:rPr lang="zh-CN" altLang="en-US" smtClean="0"/>
              <a:t>1</a:t>
            </a:fld>
            <a:endParaRPr lang="zh-CN" altLang="en-US"/>
          </a:p>
        </p:txBody>
      </p:sp>
    </p:spTree>
    <p:extLst>
      <p:ext uri="{BB962C8B-B14F-4D97-AF65-F5344CB8AC3E}">
        <p14:creationId xmlns:p14="http://schemas.microsoft.com/office/powerpoint/2010/main" val="2958913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B69CC-92A9-43D3-B413-D3364D9E6716}" type="slidenum">
              <a:rPr lang="zh-CN" altLang="en-US" smtClean="0"/>
              <a:t>2</a:t>
            </a:fld>
            <a:endParaRPr lang="zh-CN" altLang="en-US"/>
          </a:p>
        </p:txBody>
      </p:sp>
    </p:spTree>
    <p:extLst>
      <p:ext uri="{BB962C8B-B14F-4D97-AF65-F5344CB8AC3E}">
        <p14:creationId xmlns:p14="http://schemas.microsoft.com/office/powerpoint/2010/main" val="3703147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B69CC-92A9-43D3-B413-D3364D9E6716}" type="slidenum">
              <a:rPr lang="zh-CN" altLang="en-US" smtClean="0"/>
              <a:t>4</a:t>
            </a:fld>
            <a:endParaRPr lang="zh-CN" altLang="en-US"/>
          </a:p>
        </p:txBody>
      </p:sp>
    </p:spTree>
    <p:extLst>
      <p:ext uri="{BB962C8B-B14F-4D97-AF65-F5344CB8AC3E}">
        <p14:creationId xmlns:p14="http://schemas.microsoft.com/office/powerpoint/2010/main" val="292184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B69CC-92A9-43D3-B413-D3364D9E6716}" type="slidenum">
              <a:rPr lang="zh-CN" altLang="en-US" smtClean="0"/>
              <a:t>17</a:t>
            </a:fld>
            <a:endParaRPr lang="zh-CN" altLang="en-US"/>
          </a:p>
        </p:txBody>
      </p:sp>
    </p:spTree>
    <p:extLst>
      <p:ext uri="{BB962C8B-B14F-4D97-AF65-F5344CB8AC3E}">
        <p14:creationId xmlns:p14="http://schemas.microsoft.com/office/powerpoint/2010/main" val="4215456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B69CC-92A9-43D3-B413-D3364D9E6716}" type="slidenum">
              <a:rPr lang="zh-CN" altLang="en-US" smtClean="0"/>
              <a:t>27</a:t>
            </a:fld>
            <a:endParaRPr lang="zh-CN" altLang="en-US"/>
          </a:p>
        </p:txBody>
      </p:sp>
    </p:spTree>
    <p:extLst>
      <p:ext uri="{BB962C8B-B14F-4D97-AF65-F5344CB8AC3E}">
        <p14:creationId xmlns:p14="http://schemas.microsoft.com/office/powerpoint/2010/main" val="122112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2017/2/22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2017/2/22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microsoft.com/office/2007/relationships/hdphoto" Target="../media/hdphoto1.wdp"/><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3.png"/><Relationship Id="rId16"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hdphoto" Target="../media/hdphoto1.wdp"/><Relationship Id="rId7"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3" Type="http://schemas.microsoft.com/office/2007/relationships/hdphoto" Target="../media/hdphoto1.wdp"/><Relationship Id="rId7"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jpe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8" Type="http://schemas.openxmlformats.org/officeDocument/2006/relationships/image" Target="../media/image48.png"/><Relationship Id="rId3" Type="http://schemas.microsoft.com/office/2007/relationships/hdphoto" Target="../media/hdphoto1.wdp"/><Relationship Id="rId7" Type="http://schemas.openxmlformats.org/officeDocument/2006/relationships/image" Target="../media/image47.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9.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3" Type="http://schemas.microsoft.com/office/2007/relationships/hdphoto" Target="../media/hdphoto1.wdp"/><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jpe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 Id="rId14" Type="http://schemas.openxmlformats.org/officeDocument/2006/relationships/image" Target="../media/image70.pn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png"/><Relationship Id="rId3" Type="http://schemas.microsoft.com/office/2007/relationships/hdphoto" Target="../media/hdphoto1.wdp"/><Relationship Id="rId7" Type="http://schemas.openxmlformats.org/officeDocument/2006/relationships/image" Target="../media/image75.png"/><Relationship Id="rId12" Type="http://schemas.openxmlformats.org/officeDocument/2006/relationships/image" Target="../media/image80.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82.png"/></Relationships>
</file>

<file path=ppt/slides/_rels/slide27.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3.pn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5.png"/><Relationship Id="rId4" Type="http://schemas.openxmlformats.org/officeDocument/2006/relationships/image" Target="../media/image84.png"/></Relationships>
</file>

<file path=ppt/slides/_rels/slide28.xml.rels><?xml version="1.0" encoding="UTF-8" standalone="yes"?>
<Relationships xmlns="http://schemas.openxmlformats.org/package/2006/relationships"><Relationship Id="rId3" Type="http://schemas.openxmlformats.org/officeDocument/2006/relationships/image" Target="../media/image88.jpg"/><Relationship Id="rId7" Type="http://schemas.openxmlformats.org/officeDocument/2006/relationships/image" Target="../media/image90.jpeg"/><Relationship Id="rId2" Type="http://schemas.openxmlformats.org/officeDocument/2006/relationships/image" Target="../media/image87.png"/><Relationship Id="rId1" Type="http://schemas.openxmlformats.org/officeDocument/2006/relationships/slideLayout" Target="../slideLayouts/slideLayout2.xml"/><Relationship Id="rId6" Type="http://schemas.openxmlformats.org/officeDocument/2006/relationships/image" Target="../media/image89.jpg"/><Relationship Id="rId5" Type="http://schemas.microsoft.com/office/2007/relationships/hdphoto" Target="../media/hdphoto1.wdp"/><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1.png"/><Relationship Id="rId1" Type="http://schemas.openxmlformats.org/officeDocument/2006/relationships/slideLayout" Target="../slideLayouts/slideLayout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96.png"/><Relationship Id="rId3" Type="http://schemas.microsoft.com/office/2007/relationships/hdphoto" Target="../media/hdphoto1.wdp"/><Relationship Id="rId7" Type="http://schemas.openxmlformats.org/officeDocument/2006/relationships/image" Target="../media/image9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r="18307"/>
          <a:stretch/>
        </p:blipFill>
        <p:spPr>
          <a:xfrm>
            <a:off x="-16899" y="0"/>
            <a:ext cx="9160899" cy="5163067"/>
          </a:xfrm>
          <a:prstGeom prst="rect">
            <a:avLst/>
          </a:prstGeom>
        </p:spPr>
      </p:pic>
      <p:sp>
        <p:nvSpPr>
          <p:cNvPr id="6" name="矩形 5"/>
          <p:cNvSpPr/>
          <p:nvPr/>
        </p:nvSpPr>
        <p:spPr>
          <a:xfrm>
            <a:off x="0" y="1707654"/>
            <a:ext cx="9157545" cy="1440160"/>
          </a:xfrm>
          <a:prstGeom prst="rect">
            <a:avLst/>
          </a:pr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black"/>
              </a:solidFill>
            </a:endParaRPr>
          </a:p>
        </p:txBody>
      </p:sp>
      <p:sp>
        <p:nvSpPr>
          <p:cNvPr id="11" name="矩形 10"/>
          <p:cNvSpPr/>
          <p:nvPr/>
        </p:nvSpPr>
        <p:spPr>
          <a:xfrm>
            <a:off x="1835696" y="1916127"/>
            <a:ext cx="5748522" cy="1015663"/>
          </a:xfrm>
          <a:prstGeom prst="rect">
            <a:avLst/>
          </a:prstGeom>
        </p:spPr>
        <p:txBody>
          <a:bodyPr wrap="square">
            <a:spAutoFit/>
          </a:bodyPr>
          <a:lstStyle/>
          <a:p>
            <a:r>
              <a:rPr lang="zh-CN" altLang="en-US" sz="6000" b="1"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移动营销三部曲</a:t>
            </a:r>
            <a:endParaRPr lang="zh-CN" altLang="en-US" sz="600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副标题 2"/>
          <p:cNvSpPr txBox="1">
            <a:spLocks/>
          </p:cNvSpPr>
          <p:nvPr/>
        </p:nvSpPr>
        <p:spPr>
          <a:xfrm>
            <a:off x="4548686" y="4051824"/>
            <a:ext cx="2320970" cy="32456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zh-CN" altLang="en-US" sz="1800" dirty="0">
              <a:solidFill>
                <a:prstClr val="white"/>
              </a:solidFill>
              <a:latin typeface="微软雅黑" panose="020B0503020204020204" pitchFamily="34" charset="-122"/>
              <a:ea typeface="微软雅黑" panose="020B0503020204020204" pitchFamily="34" charset="-122"/>
            </a:endParaRPr>
          </a:p>
        </p:txBody>
      </p:sp>
      <p:sp>
        <p:nvSpPr>
          <p:cNvPr id="14" name="副标题 2"/>
          <p:cNvSpPr txBox="1">
            <a:spLocks/>
          </p:cNvSpPr>
          <p:nvPr/>
        </p:nvSpPr>
        <p:spPr>
          <a:xfrm>
            <a:off x="1991531" y="5025427"/>
            <a:ext cx="2320970" cy="32456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zh-CN" altLang="en-US" sz="1800" dirty="0">
              <a:solidFill>
                <a:prstClr val="white"/>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504056" y="4743565"/>
            <a:ext cx="1537183" cy="307777"/>
          </a:xfrm>
          <a:prstGeom prst="rect">
            <a:avLst/>
          </a:prstGeom>
          <a:noFill/>
        </p:spPr>
        <p:txBody>
          <a:bodyPr wrap="square" rtlCol="0">
            <a:spAutoFit/>
          </a:bodyPr>
          <a:lstStyle/>
          <a:p>
            <a:pPr algn="ctr"/>
            <a:r>
              <a:rPr lang="en-US" altLang="zh-CN" sz="1400" dirty="0" smtClean="0">
                <a:solidFill>
                  <a:schemeClr val="bg1"/>
                </a:solidFill>
                <a:latin typeface="黑体" pitchFamily="49" charset="-122"/>
                <a:ea typeface="黑体" pitchFamily="49" charset="-122"/>
              </a:rPr>
              <a:t>2017</a:t>
            </a:r>
            <a:r>
              <a:rPr lang="zh-CN" altLang="en-US" sz="1400" dirty="0" smtClean="0">
                <a:solidFill>
                  <a:schemeClr val="bg1"/>
                </a:solidFill>
                <a:latin typeface="黑体" pitchFamily="49" charset="-122"/>
                <a:ea typeface="黑体" pitchFamily="49" charset="-122"/>
              </a:rPr>
              <a:t>年</a:t>
            </a:r>
            <a:r>
              <a:rPr lang="en-US" altLang="zh-CN" sz="1400" dirty="0" smtClean="0">
                <a:solidFill>
                  <a:schemeClr val="bg1"/>
                </a:solidFill>
                <a:latin typeface="黑体" pitchFamily="49" charset="-122"/>
                <a:ea typeface="黑体" pitchFamily="49" charset="-122"/>
              </a:rPr>
              <a:t>1</a:t>
            </a:r>
            <a:r>
              <a:rPr lang="zh-CN" altLang="en-US" sz="1400" dirty="0" smtClean="0">
                <a:solidFill>
                  <a:schemeClr val="bg1"/>
                </a:solidFill>
                <a:latin typeface="黑体" pitchFamily="49" charset="-122"/>
                <a:ea typeface="黑体" pitchFamily="49" charset="-122"/>
              </a:rPr>
              <a:t>月</a:t>
            </a:r>
            <a:endParaRPr lang="zh-CN" altLang="en-US" sz="1400" dirty="0">
              <a:solidFill>
                <a:schemeClr val="bg1"/>
              </a:solidFill>
              <a:latin typeface="黑体" pitchFamily="49" charset="-122"/>
              <a:ea typeface="黑体" pitchFamily="49" charset="-122"/>
            </a:endParaRPr>
          </a:p>
        </p:txBody>
      </p:sp>
      <p:pic>
        <p:nvPicPr>
          <p:cNvPr id="2050" name="Picture 2" descr="C:\Users\lizhao\Desktop\header.jpg"/>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445005" y="4529016"/>
            <a:ext cx="4529904" cy="522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37015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74902" y="650233"/>
            <a:ext cx="5994196" cy="3577701"/>
            <a:chOff x="6757877" y="4292793"/>
            <a:chExt cx="7596787" cy="4534225"/>
          </a:xfrm>
        </p:grpSpPr>
        <p:sp>
          <p:nvSpPr>
            <p:cNvPr id="5" name="Line 410"/>
            <p:cNvSpPr>
              <a:spLocks noChangeShapeType="1"/>
            </p:cNvSpPr>
            <p:nvPr/>
          </p:nvSpPr>
          <p:spPr bwMode="auto">
            <a:xfrm flipV="1">
              <a:off x="10518664" y="6304480"/>
              <a:ext cx="0" cy="1152525"/>
            </a:xfrm>
            <a:prstGeom prst="line">
              <a:avLst/>
            </a:prstGeom>
            <a:noFill/>
            <a:ln w="63500">
              <a:solidFill>
                <a:schemeClr val="accent3">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600" b="1">
                <a:latin typeface="微软雅黑" pitchFamily="34" charset="-122"/>
                <a:ea typeface="微软雅黑" pitchFamily="34" charset="-122"/>
              </a:endParaRPr>
            </a:p>
          </p:txBody>
        </p:sp>
        <p:sp>
          <p:nvSpPr>
            <p:cNvPr id="6" name="Freeform 411"/>
            <p:cNvSpPr>
              <a:spLocks/>
            </p:cNvSpPr>
            <p:nvPr/>
          </p:nvSpPr>
          <p:spPr bwMode="auto">
            <a:xfrm flipH="1">
              <a:off x="12499864" y="6304480"/>
              <a:ext cx="503238" cy="1295400"/>
            </a:xfrm>
            <a:custGeom>
              <a:avLst/>
              <a:gdLst>
                <a:gd name="T0" fmla="*/ 2147483647 w 318"/>
                <a:gd name="T1" fmla="*/ 2147483647 h 816"/>
                <a:gd name="T2" fmla="*/ 0 w 318"/>
                <a:gd name="T3" fmla="*/ 2147483647 h 816"/>
                <a:gd name="T4" fmla="*/ 0 w 318"/>
                <a:gd name="T5" fmla="*/ 0 h 816"/>
                <a:gd name="T6" fmla="*/ 0 60000 65536"/>
                <a:gd name="T7" fmla="*/ 0 60000 65536"/>
                <a:gd name="T8" fmla="*/ 0 60000 65536"/>
                <a:gd name="T9" fmla="*/ 0 w 318"/>
                <a:gd name="T10" fmla="*/ 0 h 816"/>
                <a:gd name="T11" fmla="*/ 318 w 318"/>
                <a:gd name="T12" fmla="*/ 816 h 816"/>
              </a:gdLst>
              <a:ahLst/>
              <a:cxnLst>
                <a:cxn ang="T6">
                  <a:pos x="T0" y="T1"/>
                </a:cxn>
                <a:cxn ang="T7">
                  <a:pos x="T2" y="T3"/>
                </a:cxn>
                <a:cxn ang="T8">
                  <a:pos x="T4" y="T5"/>
                </a:cxn>
              </a:cxnLst>
              <a:rect l="T9" t="T10" r="T11" b="T12"/>
              <a:pathLst>
                <a:path w="318" h="816">
                  <a:moveTo>
                    <a:pt x="318" y="816"/>
                  </a:moveTo>
                  <a:lnTo>
                    <a:pt x="0" y="816"/>
                  </a:lnTo>
                  <a:lnTo>
                    <a:pt x="0" y="0"/>
                  </a:lnTo>
                </a:path>
              </a:pathLst>
            </a:custGeom>
            <a:noFill/>
            <a:ln w="63500">
              <a:solidFill>
                <a:schemeClr val="accent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1600" b="1">
                <a:latin typeface="微软雅黑" pitchFamily="34" charset="-122"/>
                <a:ea typeface="微软雅黑" pitchFamily="34" charset="-122"/>
              </a:endParaRPr>
            </a:p>
          </p:txBody>
        </p:sp>
        <p:sp>
          <p:nvSpPr>
            <p:cNvPr id="7" name="Freeform 412"/>
            <p:cNvSpPr>
              <a:spLocks/>
            </p:cNvSpPr>
            <p:nvPr/>
          </p:nvSpPr>
          <p:spPr bwMode="auto">
            <a:xfrm>
              <a:off x="7962789" y="6304480"/>
              <a:ext cx="504825" cy="1295400"/>
            </a:xfrm>
            <a:custGeom>
              <a:avLst/>
              <a:gdLst>
                <a:gd name="T0" fmla="*/ 2147483647 w 318"/>
                <a:gd name="T1" fmla="*/ 2147483647 h 816"/>
                <a:gd name="T2" fmla="*/ 0 w 318"/>
                <a:gd name="T3" fmla="*/ 2147483647 h 816"/>
                <a:gd name="T4" fmla="*/ 0 w 318"/>
                <a:gd name="T5" fmla="*/ 0 h 816"/>
                <a:gd name="T6" fmla="*/ 0 60000 65536"/>
                <a:gd name="T7" fmla="*/ 0 60000 65536"/>
                <a:gd name="T8" fmla="*/ 0 60000 65536"/>
                <a:gd name="T9" fmla="*/ 0 w 318"/>
                <a:gd name="T10" fmla="*/ 0 h 816"/>
                <a:gd name="T11" fmla="*/ 318 w 318"/>
                <a:gd name="T12" fmla="*/ 816 h 816"/>
              </a:gdLst>
              <a:ahLst/>
              <a:cxnLst>
                <a:cxn ang="T6">
                  <a:pos x="T0" y="T1"/>
                </a:cxn>
                <a:cxn ang="T7">
                  <a:pos x="T2" y="T3"/>
                </a:cxn>
                <a:cxn ang="T8">
                  <a:pos x="T4" y="T5"/>
                </a:cxn>
              </a:cxnLst>
              <a:rect l="T9" t="T10" r="T11" b="T12"/>
              <a:pathLst>
                <a:path w="318" h="816">
                  <a:moveTo>
                    <a:pt x="318" y="816"/>
                  </a:moveTo>
                  <a:lnTo>
                    <a:pt x="0" y="816"/>
                  </a:lnTo>
                  <a:lnTo>
                    <a:pt x="0" y="0"/>
                  </a:lnTo>
                </a:path>
              </a:pathLst>
            </a:custGeom>
            <a:noFill/>
            <a:ln w="63500">
              <a:solidFill>
                <a:srgbClr val="FF9933"/>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1600" b="1">
                <a:latin typeface="微软雅黑" pitchFamily="34" charset="-122"/>
                <a:ea typeface="微软雅黑" pitchFamily="34" charset="-122"/>
              </a:endParaRPr>
            </a:p>
          </p:txBody>
        </p:sp>
        <p:sp>
          <p:nvSpPr>
            <p:cNvPr id="8" name="AutoShape 413"/>
            <p:cNvSpPr>
              <a:spLocks noChangeArrowheads="1"/>
            </p:cNvSpPr>
            <p:nvPr/>
          </p:nvSpPr>
          <p:spPr bwMode="auto">
            <a:xfrm>
              <a:off x="6757877" y="5224361"/>
              <a:ext cx="7488237" cy="1080120"/>
            </a:xfrm>
            <a:prstGeom prst="roundRect">
              <a:avLst>
                <a:gd name="adj" fmla="val 12343"/>
              </a:avLst>
            </a:prstGeom>
            <a:solidFill>
              <a:srgbClr val="C0C0C0">
                <a:alpha val="25098"/>
              </a:srgbClr>
            </a:solidFill>
            <a:ln w="19050" algn="ctr">
              <a:solidFill>
                <a:srgbClr val="C0C0C0"/>
              </a:solidFill>
              <a:round/>
              <a:headEnd/>
              <a:tailEnd/>
            </a:ln>
          </p:spPr>
          <p:txBody>
            <a:bodyPr wrap="none" anchor="ctr"/>
            <a:lstStyle/>
            <a:p>
              <a:endParaRPr lang="ko-KR" altLang="en-US" sz="1600" b="1">
                <a:latin typeface="微软雅黑" pitchFamily="34" charset="-122"/>
                <a:ea typeface="+mj-ea"/>
              </a:endParaRPr>
            </a:p>
          </p:txBody>
        </p:sp>
        <p:sp>
          <p:nvSpPr>
            <p:cNvPr id="9" name="AutoShape 414"/>
            <p:cNvSpPr>
              <a:spLocks noChangeArrowheads="1"/>
            </p:cNvSpPr>
            <p:nvPr/>
          </p:nvSpPr>
          <p:spPr bwMode="auto">
            <a:xfrm>
              <a:off x="6843602" y="5346597"/>
              <a:ext cx="2382837" cy="813868"/>
            </a:xfrm>
            <a:prstGeom prst="roundRect">
              <a:avLst>
                <a:gd name="adj" fmla="val 11417"/>
              </a:avLst>
            </a:prstGeom>
            <a:gradFill rotWithShape="1">
              <a:gsLst>
                <a:gs pos="0">
                  <a:srgbClr val="F69D26"/>
                </a:gs>
                <a:gs pos="100000">
                  <a:srgbClr val="CA811F"/>
                </a:gs>
              </a:gsLst>
              <a:lin ang="5400000" scaled="1"/>
            </a:gra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endParaRPr lang="ko-KR" altLang="en-US" sz="1600" b="1">
                <a:latin typeface="微软雅黑" pitchFamily="34" charset="-122"/>
                <a:ea typeface="+mj-ea"/>
              </a:endParaRPr>
            </a:p>
          </p:txBody>
        </p:sp>
        <p:sp>
          <p:nvSpPr>
            <p:cNvPr id="10" name="AutoShape 415"/>
            <p:cNvSpPr>
              <a:spLocks noChangeArrowheads="1"/>
            </p:cNvSpPr>
            <p:nvPr/>
          </p:nvSpPr>
          <p:spPr bwMode="auto">
            <a:xfrm>
              <a:off x="9310577" y="5346597"/>
              <a:ext cx="2382837" cy="813868"/>
            </a:xfrm>
            <a:prstGeom prst="roundRect">
              <a:avLst>
                <a:gd name="adj" fmla="val 11417"/>
              </a:avLst>
            </a:prstGeom>
            <a:solidFill>
              <a:srgbClr val="70AC2E"/>
            </a:solidFill>
            <a:ln>
              <a:noFill/>
            </a:ln>
            <a:extLst/>
          </p:spPr>
          <p:txBody>
            <a:bodyPr wrap="none" anchor="ctr"/>
            <a:lstStyle/>
            <a:p>
              <a:endParaRPr lang="ko-KR" altLang="en-US" sz="1600" b="1">
                <a:latin typeface="微软雅黑" pitchFamily="34" charset="-122"/>
                <a:ea typeface="+mj-ea"/>
              </a:endParaRPr>
            </a:p>
          </p:txBody>
        </p:sp>
        <p:sp>
          <p:nvSpPr>
            <p:cNvPr id="11" name="AutoShape 416"/>
            <p:cNvSpPr>
              <a:spLocks noChangeArrowheads="1"/>
            </p:cNvSpPr>
            <p:nvPr/>
          </p:nvSpPr>
          <p:spPr bwMode="auto">
            <a:xfrm>
              <a:off x="11779139" y="5346597"/>
              <a:ext cx="2382838" cy="813868"/>
            </a:xfrm>
            <a:prstGeom prst="roundRect">
              <a:avLst>
                <a:gd name="adj" fmla="val 11417"/>
              </a:avLst>
            </a:prstGeom>
            <a:solidFill>
              <a:schemeClr val="accent1"/>
            </a:solidFill>
            <a:ln>
              <a:noFill/>
            </a:ln>
            <a:extLst/>
          </p:spPr>
          <p:txBody>
            <a:bodyPr wrap="none" anchor="ctr"/>
            <a:lstStyle/>
            <a:p>
              <a:endParaRPr lang="ko-KR" altLang="en-US" sz="1600" b="1">
                <a:latin typeface="微软雅黑" pitchFamily="34" charset="-122"/>
                <a:ea typeface="+mj-ea"/>
              </a:endParaRPr>
            </a:p>
          </p:txBody>
        </p:sp>
        <p:grpSp>
          <p:nvGrpSpPr>
            <p:cNvPr id="12" name="Group 426"/>
            <p:cNvGrpSpPr>
              <a:grpSpLocks/>
            </p:cNvGrpSpPr>
            <p:nvPr/>
          </p:nvGrpSpPr>
          <p:grpSpPr bwMode="auto">
            <a:xfrm rot="10800000">
              <a:off x="8251714" y="6718818"/>
              <a:ext cx="1795463" cy="1404937"/>
              <a:chOff x="2336" y="1049"/>
              <a:chExt cx="930" cy="728"/>
            </a:xfrm>
          </p:grpSpPr>
          <p:sp>
            <p:nvSpPr>
              <p:cNvPr id="30" name="AutoShape 427"/>
              <p:cNvSpPr>
                <a:spLocks noChangeArrowheads="1"/>
              </p:cNvSpPr>
              <p:nvPr/>
            </p:nvSpPr>
            <p:spPr bwMode="auto">
              <a:xfrm>
                <a:off x="2336" y="1049"/>
                <a:ext cx="930" cy="728"/>
              </a:xfrm>
              <a:prstGeom prst="hexagon">
                <a:avLst>
                  <a:gd name="adj" fmla="val 31937"/>
                  <a:gd name="vf" fmla="val 115470"/>
                </a:avLst>
              </a:prstGeom>
              <a:gradFill rotWithShape="1">
                <a:gsLst>
                  <a:gs pos="0">
                    <a:srgbClr val="D17D2A"/>
                  </a:gs>
                  <a:gs pos="50000">
                    <a:srgbClr val="FF9933"/>
                  </a:gs>
                  <a:gs pos="100000">
                    <a:srgbClr val="D17D2A"/>
                  </a:gs>
                </a:gsLst>
                <a:lin ang="2700000" scaled="1"/>
              </a:gradFill>
              <a:ln w="9525">
                <a:miter lim="800000"/>
                <a:headEnd/>
                <a:tailEnd/>
              </a:ln>
              <a:scene3d>
                <a:camera prst="legacyObliqueBottom"/>
                <a:lightRig rig="legacyFlat3" dir="b"/>
              </a:scene3d>
              <a:sp3d extrusionH="430200" prstMaterial="legacyMatte">
                <a:bevelT w="13500" h="13500" prst="angle"/>
                <a:bevelB w="13500" h="13500" prst="angle"/>
                <a:extrusionClr>
                  <a:srgbClr val="FF9933"/>
                </a:extrusionClr>
              </a:sp3d>
            </p:spPr>
            <p:txBody>
              <a:bodyPr wrap="none" anchor="ctr">
                <a:flatTx/>
              </a:bodyPr>
              <a:lstStyle/>
              <a:p>
                <a:endParaRPr lang="ko-KR" altLang="en-US" sz="1600" b="1">
                  <a:latin typeface="微软雅黑" pitchFamily="34" charset="-122"/>
                  <a:ea typeface="+mj-ea"/>
                </a:endParaRPr>
              </a:p>
            </p:txBody>
          </p:sp>
          <p:sp>
            <p:nvSpPr>
              <p:cNvPr id="31" name="AutoShape 428"/>
              <p:cNvSpPr>
                <a:spLocks noChangeArrowheads="1"/>
              </p:cNvSpPr>
              <p:nvPr/>
            </p:nvSpPr>
            <p:spPr bwMode="auto">
              <a:xfrm>
                <a:off x="2336" y="1049"/>
                <a:ext cx="929" cy="727"/>
              </a:xfrm>
              <a:prstGeom prst="hexagon">
                <a:avLst>
                  <a:gd name="adj" fmla="val 31946"/>
                  <a:gd name="vf" fmla="val 115470"/>
                </a:avLst>
              </a:prstGeom>
              <a:noFill/>
              <a:ln w="19050" cap="rnd" algn="ctr">
                <a:solidFill>
                  <a:schemeClr val="bg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ko-KR" altLang="en-US" sz="1600" b="1">
                  <a:latin typeface="微软雅黑" pitchFamily="34" charset="-122"/>
                  <a:ea typeface="+mj-ea"/>
                </a:endParaRPr>
              </a:p>
            </p:txBody>
          </p:sp>
        </p:grpSp>
        <p:grpSp>
          <p:nvGrpSpPr>
            <p:cNvPr id="13" name="Group 429"/>
            <p:cNvGrpSpPr>
              <a:grpSpLocks/>
            </p:cNvGrpSpPr>
            <p:nvPr/>
          </p:nvGrpSpPr>
          <p:grpSpPr bwMode="auto">
            <a:xfrm rot="10800000">
              <a:off x="10967927" y="6725168"/>
              <a:ext cx="1792287" cy="1400175"/>
              <a:chOff x="930" y="1049"/>
              <a:chExt cx="929" cy="727"/>
            </a:xfrm>
          </p:grpSpPr>
          <p:sp>
            <p:nvSpPr>
              <p:cNvPr id="28" name="AutoShape 430"/>
              <p:cNvSpPr>
                <a:spLocks noChangeArrowheads="1"/>
              </p:cNvSpPr>
              <p:nvPr/>
            </p:nvSpPr>
            <p:spPr bwMode="auto">
              <a:xfrm>
                <a:off x="930" y="1049"/>
                <a:ext cx="929" cy="727"/>
              </a:xfrm>
              <a:prstGeom prst="hexagon">
                <a:avLst>
                  <a:gd name="adj" fmla="val 31946"/>
                  <a:gd name="vf" fmla="val 115470"/>
                </a:avLst>
              </a:prstGeom>
              <a:solidFill>
                <a:schemeClr val="accent1"/>
              </a:solidFill>
              <a:ln w="9525">
                <a:miter lim="800000"/>
                <a:headEnd/>
                <a:tailEnd/>
              </a:ln>
              <a:scene3d>
                <a:camera prst="legacyObliqueBottom"/>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ko-KR" altLang="en-US" sz="1600" b="1">
                  <a:latin typeface="微软雅黑" pitchFamily="34" charset="-122"/>
                  <a:ea typeface="+mj-ea"/>
                </a:endParaRPr>
              </a:p>
            </p:txBody>
          </p:sp>
          <p:sp>
            <p:nvSpPr>
              <p:cNvPr id="29" name="AutoShape 431"/>
              <p:cNvSpPr>
                <a:spLocks noChangeArrowheads="1"/>
              </p:cNvSpPr>
              <p:nvPr/>
            </p:nvSpPr>
            <p:spPr bwMode="auto">
              <a:xfrm>
                <a:off x="930" y="1049"/>
                <a:ext cx="929" cy="727"/>
              </a:xfrm>
              <a:prstGeom prst="hexagon">
                <a:avLst>
                  <a:gd name="adj" fmla="val 31946"/>
                  <a:gd name="vf" fmla="val 115470"/>
                </a:avLst>
              </a:prstGeom>
              <a:noFill/>
              <a:ln w="19050" cap="rnd" algn="ctr">
                <a:solidFill>
                  <a:schemeClr val="bg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ko-KR" altLang="en-US" sz="1600" b="1">
                  <a:latin typeface="微软雅黑" pitchFamily="34" charset="-122"/>
                  <a:ea typeface="+mj-ea"/>
                </a:endParaRPr>
              </a:p>
            </p:txBody>
          </p:sp>
        </p:grpSp>
        <p:sp>
          <p:nvSpPr>
            <p:cNvPr id="14" name="AutoShape 432"/>
            <p:cNvSpPr>
              <a:spLocks noChangeArrowheads="1"/>
            </p:cNvSpPr>
            <p:nvPr/>
          </p:nvSpPr>
          <p:spPr bwMode="auto">
            <a:xfrm rot="10800000">
              <a:off x="9609027" y="7420493"/>
              <a:ext cx="1797050" cy="1404937"/>
            </a:xfrm>
            <a:prstGeom prst="hexagon">
              <a:avLst>
                <a:gd name="adj" fmla="val 31977"/>
                <a:gd name="vf" fmla="val 115470"/>
              </a:avLst>
            </a:prstGeom>
            <a:solidFill>
              <a:srgbClr val="92D050"/>
            </a:solidFill>
            <a:ln w="9525">
              <a:miter lim="800000"/>
              <a:headEnd/>
              <a:tailEnd/>
            </a:ln>
            <a:scene3d>
              <a:camera prst="legacyObliqueBottom"/>
              <a:lightRig rig="legacyFlat3" dir="b"/>
            </a:scene3d>
            <a:sp3d extrusionH="430200" prstMaterial="legacyMatte">
              <a:bevelT w="13500" h="13500" prst="angle"/>
              <a:bevelB w="13500" h="13500" prst="angle"/>
              <a:extrusionClr>
                <a:srgbClr val="92D050"/>
              </a:extrusionClr>
            </a:sp3d>
          </p:spPr>
          <p:txBody>
            <a:bodyPr wrap="none" anchor="ctr">
              <a:flatTx/>
            </a:bodyPr>
            <a:lstStyle/>
            <a:p>
              <a:endParaRPr lang="ko-KR" altLang="en-US" sz="1600" b="1">
                <a:latin typeface="微软雅黑" pitchFamily="34" charset="-122"/>
                <a:ea typeface="+mj-ea"/>
              </a:endParaRPr>
            </a:p>
          </p:txBody>
        </p:sp>
        <p:sp>
          <p:nvSpPr>
            <p:cNvPr id="15" name="AutoShape 433"/>
            <p:cNvSpPr>
              <a:spLocks noChangeArrowheads="1"/>
            </p:cNvSpPr>
            <p:nvPr/>
          </p:nvSpPr>
          <p:spPr bwMode="auto">
            <a:xfrm rot="10800000">
              <a:off x="9607439" y="7423668"/>
              <a:ext cx="1795463" cy="1403350"/>
            </a:xfrm>
            <a:prstGeom prst="hexagon">
              <a:avLst>
                <a:gd name="adj" fmla="val 31985"/>
                <a:gd name="vf" fmla="val 115470"/>
              </a:avLst>
            </a:prstGeom>
            <a:noFill/>
            <a:ln w="19050" cap="rnd" algn="ctr">
              <a:solidFill>
                <a:schemeClr val="bg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ko-KR" altLang="en-US" sz="1600" b="1">
                <a:latin typeface="微软雅黑" pitchFamily="34" charset="-122"/>
                <a:ea typeface="+mj-ea"/>
              </a:endParaRPr>
            </a:p>
          </p:txBody>
        </p:sp>
        <p:sp>
          <p:nvSpPr>
            <p:cNvPr id="16" name="TextBox 15"/>
            <p:cNvSpPr txBox="1"/>
            <p:nvPr/>
          </p:nvSpPr>
          <p:spPr>
            <a:xfrm>
              <a:off x="8646389" y="7071314"/>
              <a:ext cx="1152525" cy="764476"/>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传统商业时代</a:t>
              </a:r>
              <a:endParaRPr lang="zh-CN" altLang="en-US" sz="1600" b="1" dirty="0">
                <a:solidFill>
                  <a:schemeClr val="bg1"/>
                </a:solidFill>
                <a:latin typeface="微软雅黑" pitchFamily="34" charset="-122"/>
                <a:ea typeface="微软雅黑" pitchFamily="34" charset="-122"/>
              </a:endParaRPr>
            </a:p>
          </p:txBody>
        </p:sp>
        <p:sp>
          <p:nvSpPr>
            <p:cNvPr id="17" name="TextBox 16"/>
            <p:cNvSpPr txBox="1"/>
            <p:nvPr/>
          </p:nvSpPr>
          <p:spPr>
            <a:xfrm>
              <a:off x="9942401" y="7769019"/>
              <a:ext cx="1152525" cy="764476"/>
            </a:xfrm>
            <a:prstGeom prst="rect">
              <a:avLst/>
            </a:prstGeom>
            <a:noFill/>
          </p:spPr>
          <p:txBody>
            <a:bodyPr wrap="square" rtlCol="0">
              <a:spAutoFit/>
            </a:bodyPr>
            <a:lstStyle/>
            <a:p>
              <a:pPr algn="ctr"/>
              <a:r>
                <a:rPr lang="zh-CN" altLang="en-US" sz="1600" b="1" dirty="0" smtClean="0">
                  <a:solidFill>
                    <a:schemeClr val="bg1"/>
                  </a:solidFill>
                  <a:latin typeface="微软雅黑" pitchFamily="34" charset="-122"/>
                  <a:ea typeface="微软雅黑" pitchFamily="34" charset="-122"/>
                </a:rPr>
                <a:t>互联网时代</a:t>
              </a:r>
              <a:endParaRPr lang="zh-CN" altLang="en-US" sz="1600" b="1" dirty="0">
                <a:solidFill>
                  <a:schemeClr val="bg1"/>
                </a:solidFill>
                <a:latin typeface="微软雅黑" pitchFamily="34" charset="-122"/>
                <a:ea typeface="微软雅黑" pitchFamily="34" charset="-122"/>
              </a:endParaRPr>
            </a:p>
          </p:txBody>
        </p:sp>
        <p:sp>
          <p:nvSpPr>
            <p:cNvPr id="18" name="TextBox 17"/>
            <p:cNvSpPr txBox="1"/>
            <p:nvPr/>
          </p:nvSpPr>
          <p:spPr>
            <a:xfrm>
              <a:off x="11094926" y="7114587"/>
              <a:ext cx="1529705" cy="764476"/>
            </a:xfrm>
            <a:prstGeom prst="rect">
              <a:avLst/>
            </a:prstGeom>
            <a:noFill/>
          </p:spPr>
          <p:txBody>
            <a:bodyPr wrap="square" rtlCol="0">
              <a:spAutoFit/>
            </a:bodyPr>
            <a:lstStyle/>
            <a:p>
              <a:pPr algn="ctr"/>
              <a:r>
                <a:rPr lang="zh-CN" altLang="en-US" sz="1600" b="1" dirty="0" smtClean="0">
                  <a:solidFill>
                    <a:schemeClr val="bg1"/>
                  </a:solidFill>
                  <a:latin typeface="微软雅黑" pitchFamily="34" charset="-122"/>
                  <a:ea typeface="微软雅黑" pitchFamily="34" charset="-122"/>
                </a:rPr>
                <a:t>移动互联网时代</a:t>
              </a:r>
              <a:endParaRPr lang="zh-CN" altLang="en-US" sz="1600" b="1" dirty="0">
                <a:solidFill>
                  <a:schemeClr val="bg1"/>
                </a:solidFill>
                <a:latin typeface="微软雅黑" pitchFamily="34" charset="-122"/>
                <a:ea typeface="微软雅黑" pitchFamily="34" charset="-122"/>
              </a:endParaRPr>
            </a:p>
          </p:txBody>
        </p:sp>
        <p:sp>
          <p:nvSpPr>
            <p:cNvPr id="19" name="TextBox 18"/>
            <p:cNvSpPr txBox="1"/>
            <p:nvPr/>
          </p:nvSpPr>
          <p:spPr>
            <a:xfrm>
              <a:off x="7638937" y="5510262"/>
              <a:ext cx="1152524" cy="429069"/>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商标</a:t>
              </a:r>
              <a:endParaRPr lang="zh-CN" altLang="en-US" sz="1600" b="1" dirty="0">
                <a:solidFill>
                  <a:schemeClr val="bg1"/>
                </a:solidFill>
                <a:latin typeface="微软雅黑" pitchFamily="34" charset="-122"/>
                <a:ea typeface="微软雅黑" pitchFamily="34" charset="-122"/>
              </a:endParaRPr>
            </a:p>
          </p:txBody>
        </p:sp>
        <p:sp>
          <p:nvSpPr>
            <p:cNvPr id="20" name="TextBox 19"/>
            <p:cNvSpPr txBox="1"/>
            <p:nvPr/>
          </p:nvSpPr>
          <p:spPr>
            <a:xfrm>
              <a:off x="9997246" y="5512391"/>
              <a:ext cx="1152524" cy="429069"/>
            </a:xfrm>
            <a:prstGeom prst="rect">
              <a:avLst/>
            </a:prstGeom>
            <a:noFill/>
          </p:spPr>
          <p:txBody>
            <a:bodyPr wrap="square" rtlCol="0">
              <a:spAutoFit/>
            </a:bodyPr>
            <a:lstStyle/>
            <a:p>
              <a:pPr algn="ctr"/>
              <a:r>
                <a:rPr lang="zh-CN" altLang="en-US" sz="1600" b="1" dirty="0" smtClean="0">
                  <a:solidFill>
                    <a:schemeClr val="bg1"/>
                  </a:solidFill>
                  <a:latin typeface="微软雅黑" pitchFamily="34" charset="-122"/>
                  <a:ea typeface="微软雅黑" pitchFamily="34" charset="-122"/>
                </a:rPr>
                <a:t>域名</a:t>
              </a:r>
              <a:endParaRPr lang="zh-CN" altLang="en-US" sz="1600" b="1" dirty="0">
                <a:solidFill>
                  <a:schemeClr val="bg1"/>
                </a:solidFill>
                <a:latin typeface="微软雅黑" pitchFamily="34" charset="-122"/>
                <a:ea typeface="微软雅黑" pitchFamily="34" charset="-122"/>
              </a:endParaRPr>
            </a:p>
          </p:txBody>
        </p:sp>
        <p:sp>
          <p:nvSpPr>
            <p:cNvPr id="21" name="TextBox 20"/>
            <p:cNvSpPr txBox="1"/>
            <p:nvPr/>
          </p:nvSpPr>
          <p:spPr>
            <a:xfrm>
              <a:off x="12300540" y="5522698"/>
              <a:ext cx="1861437" cy="429069"/>
            </a:xfrm>
            <a:prstGeom prst="rect">
              <a:avLst/>
            </a:prstGeom>
            <a:noFill/>
          </p:spPr>
          <p:txBody>
            <a:bodyPr wrap="square" rtlCol="0">
              <a:spAutoFit/>
            </a:bodyPr>
            <a:lstStyle/>
            <a:p>
              <a:r>
                <a:rPr lang="zh-CN" altLang="en-US" sz="1600" b="1" dirty="0" smtClean="0">
                  <a:solidFill>
                    <a:schemeClr val="bg1"/>
                  </a:solidFill>
                  <a:latin typeface="微软雅黑" pitchFamily="34" charset="-122"/>
                  <a:ea typeface="微软雅黑" pitchFamily="34" charset="-122"/>
                </a:rPr>
                <a:t>手机域名</a:t>
              </a:r>
              <a:endParaRPr lang="zh-CN" altLang="en-US" sz="1600" b="1" dirty="0">
                <a:solidFill>
                  <a:schemeClr val="bg1"/>
                </a:solidFill>
                <a:latin typeface="微软雅黑" pitchFamily="34" charset="-122"/>
                <a:ea typeface="微软雅黑" pitchFamily="34" charset="-122"/>
              </a:endParaRPr>
            </a:p>
          </p:txBody>
        </p:sp>
        <p:sp>
          <p:nvSpPr>
            <p:cNvPr id="22" name="燕尾形 21"/>
            <p:cNvSpPr/>
            <p:nvPr/>
          </p:nvSpPr>
          <p:spPr>
            <a:xfrm>
              <a:off x="6891407" y="4292793"/>
              <a:ext cx="2466975" cy="713542"/>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sp>
          <p:nvSpPr>
            <p:cNvPr id="23" name="燕尾形 22"/>
            <p:cNvSpPr/>
            <p:nvPr/>
          </p:nvSpPr>
          <p:spPr>
            <a:xfrm>
              <a:off x="9417526" y="4292793"/>
              <a:ext cx="2466975" cy="713542"/>
            </a:xfrm>
            <a:prstGeom prst="chevron">
              <a:avLst/>
            </a:prstGeom>
            <a:solidFill>
              <a:srgbClr val="70A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sp>
          <p:nvSpPr>
            <p:cNvPr id="24" name="燕尾形 23"/>
            <p:cNvSpPr/>
            <p:nvPr/>
          </p:nvSpPr>
          <p:spPr>
            <a:xfrm>
              <a:off x="11887689" y="4292793"/>
              <a:ext cx="2466975" cy="713542"/>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pitchFamily="34" charset="-122"/>
                <a:ea typeface="微软雅黑" pitchFamily="34" charset="-122"/>
              </a:endParaRPr>
            </a:p>
          </p:txBody>
        </p:sp>
        <p:sp>
          <p:nvSpPr>
            <p:cNvPr id="25" name="TextBox 24"/>
            <p:cNvSpPr txBox="1"/>
            <p:nvPr/>
          </p:nvSpPr>
          <p:spPr>
            <a:xfrm>
              <a:off x="7740852" y="4292793"/>
              <a:ext cx="905536" cy="585094"/>
            </a:xfrm>
            <a:prstGeom prst="rect">
              <a:avLst/>
            </a:prstGeom>
            <a:noFill/>
          </p:spPr>
          <p:txBody>
            <a:bodyPr wrap="square" rtlCol="0">
              <a:spAutoFit/>
            </a:bodyPr>
            <a:lstStyle/>
            <a:p>
              <a:pPr>
                <a:lnSpc>
                  <a:spcPct val="150000"/>
                </a:lnSpc>
                <a:spcBef>
                  <a:spcPct val="20000"/>
                </a:spcBef>
              </a:pPr>
              <a:r>
                <a:rPr lang="zh-CN" altLang="en-US" sz="1600" b="1" dirty="0">
                  <a:solidFill>
                    <a:schemeClr val="bg1">
                      <a:alpha val="86000"/>
                    </a:schemeClr>
                  </a:solidFill>
                  <a:latin typeface="微软雅黑" pitchFamily="34" charset="-122"/>
                  <a:ea typeface="微软雅黑" pitchFamily="34" charset="-122"/>
                </a:rPr>
                <a:t>线下</a:t>
              </a:r>
            </a:p>
          </p:txBody>
        </p:sp>
        <p:sp>
          <p:nvSpPr>
            <p:cNvPr id="26" name="TextBox 25"/>
            <p:cNvSpPr txBox="1"/>
            <p:nvPr/>
          </p:nvSpPr>
          <p:spPr>
            <a:xfrm>
              <a:off x="10244233" y="4292793"/>
              <a:ext cx="905536" cy="585094"/>
            </a:xfrm>
            <a:prstGeom prst="rect">
              <a:avLst/>
            </a:prstGeom>
            <a:noFill/>
          </p:spPr>
          <p:txBody>
            <a:bodyPr wrap="square" rtlCol="0">
              <a:spAutoFit/>
            </a:bodyPr>
            <a:lstStyle/>
            <a:p>
              <a:pPr>
                <a:lnSpc>
                  <a:spcPct val="150000"/>
                </a:lnSpc>
                <a:spcBef>
                  <a:spcPct val="20000"/>
                </a:spcBef>
              </a:pPr>
              <a:r>
                <a:rPr lang="zh-CN" altLang="en-US" sz="1600" b="1" dirty="0" smtClean="0">
                  <a:solidFill>
                    <a:schemeClr val="bg1">
                      <a:alpha val="86000"/>
                    </a:schemeClr>
                  </a:solidFill>
                  <a:latin typeface="微软雅黑" pitchFamily="34" charset="-122"/>
                  <a:ea typeface="微软雅黑" pitchFamily="34" charset="-122"/>
                </a:rPr>
                <a:t>电脑</a:t>
              </a:r>
              <a:endParaRPr lang="zh-CN" altLang="en-US" sz="1600" b="1" dirty="0">
                <a:solidFill>
                  <a:schemeClr val="bg1">
                    <a:alpha val="86000"/>
                  </a:schemeClr>
                </a:solidFill>
                <a:latin typeface="微软雅黑" pitchFamily="34" charset="-122"/>
                <a:ea typeface="微软雅黑" pitchFamily="34" charset="-122"/>
              </a:endParaRPr>
            </a:p>
          </p:txBody>
        </p:sp>
        <p:sp>
          <p:nvSpPr>
            <p:cNvPr id="27" name="TextBox 26"/>
            <p:cNvSpPr txBox="1"/>
            <p:nvPr/>
          </p:nvSpPr>
          <p:spPr>
            <a:xfrm>
              <a:off x="12751483" y="4320089"/>
              <a:ext cx="905536" cy="585094"/>
            </a:xfrm>
            <a:prstGeom prst="rect">
              <a:avLst/>
            </a:prstGeom>
            <a:noFill/>
          </p:spPr>
          <p:txBody>
            <a:bodyPr wrap="square" rtlCol="0">
              <a:spAutoFit/>
            </a:bodyPr>
            <a:lstStyle/>
            <a:p>
              <a:pPr>
                <a:lnSpc>
                  <a:spcPct val="150000"/>
                </a:lnSpc>
                <a:spcBef>
                  <a:spcPct val="20000"/>
                </a:spcBef>
              </a:pPr>
              <a:r>
                <a:rPr lang="zh-CN" altLang="en-US" sz="1600" b="1" dirty="0" smtClean="0">
                  <a:solidFill>
                    <a:schemeClr val="bg1">
                      <a:alpha val="86000"/>
                    </a:schemeClr>
                  </a:solidFill>
                  <a:latin typeface="微软雅黑" pitchFamily="34" charset="-122"/>
                  <a:ea typeface="微软雅黑" pitchFamily="34" charset="-122"/>
                </a:rPr>
                <a:t>手机</a:t>
              </a:r>
              <a:endParaRPr lang="zh-CN" altLang="en-US" sz="1600" b="1" dirty="0">
                <a:solidFill>
                  <a:schemeClr val="bg1">
                    <a:alpha val="86000"/>
                  </a:schemeClr>
                </a:solidFill>
                <a:latin typeface="微软雅黑" pitchFamily="34" charset="-122"/>
                <a:ea typeface="微软雅黑" pitchFamily="34" charset="-122"/>
              </a:endParaRPr>
            </a:p>
          </p:txBody>
        </p:sp>
      </p:grpSp>
      <p:grpSp>
        <p:nvGrpSpPr>
          <p:cNvPr id="32" name="组合 31"/>
          <p:cNvGrpSpPr/>
          <p:nvPr/>
        </p:nvGrpSpPr>
        <p:grpSpPr>
          <a:xfrm>
            <a:off x="0" y="4767295"/>
            <a:ext cx="8925456" cy="411374"/>
            <a:chOff x="0" y="4767295"/>
            <a:chExt cx="8925456" cy="411374"/>
          </a:xfrm>
        </p:grpSpPr>
        <p:sp>
          <p:nvSpPr>
            <p:cNvPr id="33"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Tree>
    <p:extLst>
      <p:ext uri="{BB962C8B-B14F-4D97-AF65-F5344CB8AC3E}">
        <p14:creationId xmlns:p14="http://schemas.microsoft.com/office/powerpoint/2010/main" val="3075281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17" name="文本框 10"/>
          <p:cNvSpPr txBox="1">
            <a:spLocks noChangeArrowheads="1"/>
          </p:cNvSpPr>
          <p:nvPr/>
        </p:nvSpPr>
        <p:spPr bwMode="auto">
          <a:xfrm>
            <a:off x="436537" y="258202"/>
            <a:ext cx="5859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手机</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 及微入口介绍</a:t>
            </a:r>
            <a:endParaRPr lang="zh-CN" altLang="zh-CN" b="1" dirty="0">
              <a:latin typeface="微软雅黑" pitchFamily="34" charset="-122"/>
              <a:ea typeface="微软雅黑" pitchFamily="34" charset="-122"/>
            </a:endParaRPr>
          </a:p>
        </p:txBody>
      </p:sp>
      <p:grpSp>
        <p:nvGrpSpPr>
          <p:cNvPr id="3" name="组合 2"/>
          <p:cNvGrpSpPr/>
          <p:nvPr/>
        </p:nvGrpSpPr>
        <p:grpSpPr>
          <a:xfrm>
            <a:off x="611560" y="794514"/>
            <a:ext cx="4608512" cy="1356221"/>
            <a:chOff x="467544" y="794514"/>
            <a:chExt cx="4608512" cy="1356221"/>
          </a:xfrm>
        </p:grpSpPr>
        <p:pic>
          <p:nvPicPr>
            <p:cNvPr id="2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04900" y="794514"/>
              <a:ext cx="1042764" cy="48542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8" name="矩形 17"/>
            <p:cNvSpPr/>
            <p:nvPr/>
          </p:nvSpPr>
          <p:spPr>
            <a:xfrm>
              <a:off x="467544" y="950406"/>
              <a:ext cx="4608512" cy="1200329"/>
            </a:xfrm>
            <a:prstGeom prst="rect">
              <a:avLst/>
            </a:prstGeom>
          </p:spPr>
          <p:txBody>
            <a:bodyPr wrap="square">
              <a:spAutoFit/>
            </a:bodyPr>
            <a:lstStyle/>
            <a:p>
              <a:pPr>
                <a:lnSpc>
                  <a:spcPct val="150000"/>
                </a:lnSpc>
              </a:pPr>
              <a:r>
                <a:rPr lang="en-US" altLang="zh-CN" sz="1200" dirty="0" smtClean="0">
                  <a:latin typeface="+mn-ea"/>
                </a:rPr>
                <a:t>                      [.</a:t>
              </a:r>
              <a:r>
                <a:rPr lang="zh-CN" altLang="en-US" sz="1200" dirty="0">
                  <a:latin typeface="+mn-ea"/>
                </a:rPr>
                <a:t>手机</a:t>
              </a:r>
              <a:r>
                <a:rPr lang="en-US" altLang="zh-CN" sz="1200" dirty="0">
                  <a:latin typeface="+mn-ea"/>
                </a:rPr>
                <a:t>]</a:t>
              </a:r>
              <a:r>
                <a:rPr lang="zh-CN" altLang="en-US" sz="1200" dirty="0">
                  <a:latin typeface="+mn-ea"/>
                </a:rPr>
                <a:t>域名是经互联网名称与数字地址分配</a:t>
              </a:r>
              <a:r>
                <a:rPr lang="zh-CN" altLang="en-US" sz="1200" dirty="0" smtClean="0">
                  <a:latin typeface="+mn-ea"/>
                </a:rPr>
                <a:t>机构</a:t>
              </a:r>
              <a:r>
                <a:rPr lang="zh-CN" altLang="en-US" sz="1200" dirty="0">
                  <a:latin typeface="+mn-ea"/>
                </a:rPr>
                <a:t>（</a:t>
              </a:r>
              <a:r>
                <a:rPr lang="en-US" altLang="zh-CN" sz="1200" dirty="0">
                  <a:latin typeface="+mn-ea"/>
                </a:rPr>
                <a:t>ICANN</a:t>
              </a:r>
              <a:r>
                <a:rPr lang="zh-CN" altLang="en-US" sz="1200" dirty="0">
                  <a:latin typeface="+mn-ea"/>
                </a:rPr>
                <a:t>）</a:t>
              </a:r>
              <a:r>
                <a:rPr lang="zh-CN" altLang="en-US" sz="1200" dirty="0" smtClean="0">
                  <a:latin typeface="+mn-ea"/>
                </a:rPr>
                <a:t>批准专门</a:t>
              </a:r>
              <a:r>
                <a:rPr lang="zh-CN" altLang="en-US" sz="1200" dirty="0">
                  <a:latin typeface="+mn-ea"/>
                </a:rPr>
                <a:t>面向</a:t>
              </a:r>
              <a:r>
                <a:rPr lang="zh-CN" altLang="en-US" sz="1200" dirty="0" smtClean="0">
                  <a:latin typeface="+mn-ea"/>
                </a:rPr>
                <a:t>移动</a:t>
              </a:r>
              <a:r>
                <a:rPr lang="zh-CN" altLang="en-US" sz="1200" dirty="0">
                  <a:latin typeface="+mn-ea"/>
                </a:rPr>
                <a:t>互联网</a:t>
              </a:r>
              <a:r>
                <a:rPr lang="zh-CN" altLang="en-US" sz="1200" dirty="0" smtClean="0">
                  <a:latin typeface="+mn-ea"/>
                </a:rPr>
                <a:t>的</a:t>
              </a:r>
              <a:r>
                <a:rPr lang="zh-CN" altLang="en-US" sz="1200" dirty="0">
                  <a:latin typeface="+mn-ea"/>
                </a:rPr>
                <a:t>中文通用顶级域（</a:t>
              </a:r>
              <a:r>
                <a:rPr lang="en-US" altLang="zh-CN" sz="1200" dirty="0" err="1">
                  <a:latin typeface="+mn-ea"/>
                </a:rPr>
                <a:t>gTLD</a:t>
              </a:r>
              <a:r>
                <a:rPr lang="zh-CN" altLang="en-US" sz="1200" dirty="0" smtClean="0">
                  <a:latin typeface="+mn-ea"/>
                </a:rPr>
                <a:t>），运营</a:t>
              </a:r>
              <a:r>
                <a:rPr lang="zh-CN" altLang="en-US" sz="1200" dirty="0">
                  <a:latin typeface="+mn-ea"/>
                </a:rPr>
                <a:t>和</a:t>
              </a:r>
              <a:r>
                <a:rPr lang="zh-CN" altLang="en-US" sz="1200" dirty="0" smtClean="0">
                  <a:latin typeface="+mn-ea"/>
                </a:rPr>
                <a:t>管理机构为</a:t>
              </a:r>
              <a:r>
                <a:rPr lang="en-US" altLang="zh-CN" sz="1200" dirty="0" smtClean="0">
                  <a:latin typeface="+mn-ea"/>
                </a:rPr>
                <a:t>ICANN</a:t>
              </a:r>
              <a:r>
                <a:rPr lang="zh-CN" altLang="en-US" sz="1200" dirty="0" smtClean="0">
                  <a:latin typeface="+mn-ea"/>
                </a:rPr>
                <a:t>授权的</a:t>
              </a:r>
              <a:r>
                <a:rPr lang="en-US" altLang="zh-CN" sz="1200" dirty="0" smtClean="0">
                  <a:latin typeface="+mn-ea"/>
                </a:rPr>
                <a:t>[.</a:t>
              </a:r>
              <a:r>
                <a:rPr lang="zh-CN" altLang="en-US" sz="1200" dirty="0" smtClean="0">
                  <a:latin typeface="+mn-ea"/>
                </a:rPr>
                <a:t>手机</a:t>
              </a:r>
              <a:r>
                <a:rPr lang="en-US" altLang="zh-CN" sz="1200" dirty="0">
                  <a:latin typeface="+mn-ea"/>
                </a:rPr>
                <a:t>]</a:t>
              </a:r>
              <a:r>
                <a:rPr lang="zh-CN" altLang="en-US" sz="1200" dirty="0">
                  <a:latin typeface="+mn-ea"/>
                </a:rPr>
                <a:t>注册局</a:t>
              </a:r>
              <a:r>
                <a:rPr lang="en-US" altLang="zh-CN" sz="1200" dirty="0" smtClean="0">
                  <a:latin typeface="+mn-ea"/>
                </a:rPr>
                <a:t>-</a:t>
              </a:r>
              <a:r>
                <a:rPr lang="zh-CN" altLang="en-US" sz="1200" dirty="0">
                  <a:latin typeface="+mn-ea"/>
                </a:rPr>
                <a:t>北京华瑞网研科技有限公司（简称“华瑞网研”</a:t>
              </a:r>
              <a:r>
                <a:rPr lang="zh-CN" altLang="en-US" sz="1200" dirty="0" smtClean="0">
                  <a:latin typeface="+mn-ea"/>
                </a:rPr>
                <a:t>）。</a:t>
              </a:r>
              <a:endParaRPr lang="en-US" altLang="zh-CN" sz="1200" dirty="0" smtClean="0">
                <a:latin typeface="+mn-ea"/>
              </a:endParaRPr>
            </a:p>
          </p:txBody>
        </p:sp>
      </p:grpSp>
      <p:pic>
        <p:nvPicPr>
          <p:cNvPr id="1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7378" y="2312855"/>
            <a:ext cx="3015820" cy="1935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1042509" y="4299942"/>
            <a:ext cx="3274425" cy="353943"/>
          </a:xfrm>
          <a:prstGeom prst="rect">
            <a:avLst/>
          </a:prstGeom>
          <a:noFill/>
        </p:spPr>
        <p:txBody>
          <a:bodyPr wrap="square" rtlCol="0">
            <a:spAutoFit/>
          </a:bodyPr>
          <a:lstStyle/>
          <a:p>
            <a:pPr algn="ctr"/>
            <a:r>
              <a:rPr lang="zh-CN" altLang="en-US" sz="1200" dirty="0" smtClean="0">
                <a:solidFill>
                  <a:schemeClr val="bg1">
                    <a:lumMod val="50000"/>
                  </a:schemeClr>
                </a:solidFill>
                <a:latin typeface="黑体" pitchFamily="49" charset="-122"/>
                <a:ea typeface="黑体" pitchFamily="49" charset="-122"/>
              </a:rPr>
              <a:t>来源：</a:t>
            </a:r>
            <a:r>
              <a:rPr lang="en-US" altLang="zh-CN" sz="1200" dirty="0" smtClean="0">
                <a:solidFill>
                  <a:schemeClr val="bg1">
                    <a:lumMod val="50000"/>
                  </a:schemeClr>
                </a:solidFill>
                <a:latin typeface="黑体" pitchFamily="49" charset="-122"/>
                <a:ea typeface="黑体" pitchFamily="49" charset="-122"/>
              </a:rPr>
              <a:t>[.</a:t>
            </a:r>
            <a:r>
              <a:rPr lang="zh-CN" altLang="en-US" sz="1200" dirty="0" smtClean="0">
                <a:solidFill>
                  <a:schemeClr val="bg1">
                    <a:lumMod val="50000"/>
                  </a:schemeClr>
                </a:solidFill>
                <a:latin typeface="黑体" pitchFamily="49" charset="-122"/>
                <a:ea typeface="黑体" pitchFamily="49" charset="-122"/>
              </a:rPr>
              <a:t>手机</a:t>
            </a:r>
            <a:r>
              <a:rPr lang="en-US" altLang="zh-CN" sz="1200" dirty="0" smtClean="0">
                <a:solidFill>
                  <a:schemeClr val="bg1">
                    <a:lumMod val="50000"/>
                  </a:schemeClr>
                </a:solidFill>
                <a:latin typeface="黑体" pitchFamily="49" charset="-122"/>
                <a:ea typeface="黑体" pitchFamily="49" charset="-122"/>
              </a:rPr>
              <a:t>]</a:t>
            </a:r>
            <a:r>
              <a:rPr lang="zh-CN" altLang="en-US" sz="1200" dirty="0" smtClean="0">
                <a:solidFill>
                  <a:schemeClr val="bg1">
                    <a:lumMod val="50000"/>
                  </a:schemeClr>
                </a:solidFill>
                <a:latin typeface="黑体" pitchFamily="49" charset="-122"/>
                <a:ea typeface="黑体" pitchFamily="49" charset="-122"/>
              </a:rPr>
              <a:t>注册局官网</a:t>
            </a:r>
            <a:endParaRPr lang="en-US" altLang="zh-CN" sz="1200" dirty="0" smtClean="0">
              <a:solidFill>
                <a:schemeClr val="bg1">
                  <a:lumMod val="50000"/>
                </a:schemeClr>
              </a:solidFill>
              <a:latin typeface="黑体" pitchFamily="49" charset="-122"/>
              <a:ea typeface="黑体" pitchFamily="49" charset="-122"/>
            </a:endParaRPr>
          </a:p>
          <a:p>
            <a:pPr algn="ctr"/>
            <a:r>
              <a:rPr lang="en-US" altLang="zh-CN" sz="500" dirty="0">
                <a:solidFill>
                  <a:schemeClr val="bg1">
                    <a:lumMod val="50000"/>
                  </a:schemeClr>
                </a:solidFill>
                <a:latin typeface="黑体" pitchFamily="49" charset="-122"/>
                <a:ea typeface="黑体" pitchFamily="49" charset="-122"/>
              </a:rPr>
              <a:t>http://www.</a:t>
            </a:r>
            <a:r>
              <a:rPr lang="zh-CN" altLang="en-US" sz="500" dirty="0">
                <a:solidFill>
                  <a:schemeClr val="bg1">
                    <a:lumMod val="50000"/>
                  </a:schemeClr>
                </a:solidFill>
                <a:latin typeface="黑体" pitchFamily="49" charset="-122"/>
                <a:ea typeface="黑体" pitchFamily="49" charset="-122"/>
              </a:rPr>
              <a:t>注册局</a:t>
            </a:r>
            <a:r>
              <a:rPr lang="en-US" altLang="zh-CN" sz="500" dirty="0">
                <a:solidFill>
                  <a:schemeClr val="bg1">
                    <a:lumMod val="50000"/>
                  </a:schemeClr>
                </a:solidFill>
                <a:latin typeface="黑体" pitchFamily="49" charset="-122"/>
                <a:ea typeface="黑体" pitchFamily="49" charset="-122"/>
              </a:rPr>
              <a:t>.</a:t>
            </a:r>
            <a:r>
              <a:rPr lang="zh-CN" altLang="en-US" sz="500" dirty="0">
                <a:solidFill>
                  <a:schemeClr val="bg1">
                    <a:lumMod val="50000"/>
                  </a:schemeClr>
                </a:solidFill>
                <a:latin typeface="黑体" pitchFamily="49" charset="-122"/>
                <a:ea typeface="黑体" pitchFamily="49" charset="-122"/>
              </a:rPr>
              <a:t>手机</a:t>
            </a:r>
            <a:r>
              <a:rPr lang="en-US" altLang="zh-CN" sz="500" dirty="0">
                <a:solidFill>
                  <a:schemeClr val="bg1">
                    <a:lumMod val="50000"/>
                  </a:schemeClr>
                </a:solidFill>
                <a:latin typeface="黑体" pitchFamily="49" charset="-122"/>
                <a:ea typeface="黑体" pitchFamily="49" charset="-122"/>
              </a:rPr>
              <a:t>/guanyuwomen/zhucejuziliao/index.html</a:t>
            </a:r>
            <a:endParaRPr lang="zh-CN" altLang="en-US" sz="500" dirty="0">
              <a:solidFill>
                <a:schemeClr val="bg1">
                  <a:lumMod val="50000"/>
                </a:schemeClr>
              </a:solidFill>
              <a:latin typeface="黑体" pitchFamily="49" charset="-122"/>
              <a:ea typeface="黑体" pitchFamily="49" charset="-122"/>
            </a:endParaRPr>
          </a:p>
        </p:txBody>
      </p:sp>
      <p:pic>
        <p:nvPicPr>
          <p:cNvPr id="2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0712" y="501303"/>
            <a:ext cx="3424743" cy="3798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5500714" y="4299941"/>
            <a:ext cx="3424742" cy="353943"/>
          </a:xfrm>
          <a:prstGeom prst="rect">
            <a:avLst/>
          </a:prstGeom>
          <a:noFill/>
        </p:spPr>
        <p:txBody>
          <a:bodyPr wrap="square" rtlCol="0">
            <a:spAutoFit/>
          </a:bodyPr>
          <a:lstStyle/>
          <a:p>
            <a:pPr algn="ctr"/>
            <a:r>
              <a:rPr lang="zh-CN" altLang="en-US" sz="1200" dirty="0" smtClean="0">
                <a:solidFill>
                  <a:schemeClr val="tx1">
                    <a:lumMod val="65000"/>
                    <a:lumOff val="35000"/>
                  </a:schemeClr>
                </a:solidFill>
                <a:latin typeface="黑体" pitchFamily="49" charset="-122"/>
                <a:ea typeface="黑体" pitchFamily="49" charset="-122"/>
              </a:rPr>
              <a:t>来源：中华人民共和国工业和信息化部网站</a:t>
            </a:r>
            <a:endParaRPr lang="en-US" altLang="zh-CN" sz="1200" dirty="0">
              <a:solidFill>
                <a:schemeClr val="tx1">
                  <a:lumMod val="65000"/>
                  <a:lumOff val="35000"/>
                </a:schemeClr>
              </a:solidFill>
              <a:latin typeface="黑体" pitchFamily="49" charset="-122"/>
              <a:ea typeface="黑体" pitchFamily="49" charset="-122"/>
            </a:endParaRPr>
          </a:p>
          <a:p>
            <a:pPr algn="ctr"/>
            <a:r>
              <a:rPr lang="en-US" altLang="zh-CN" sz="500" dirty="0" smtClean="0">
                <a:solidFill>
                  <a:schemeClr val="tx1">
                    <a:lumMod val="65000"/>
                    <a:lumOff val="35000"/>
                  </a:schemeClr>
                </a:solidFill>
                <a:latin typeface="黑体" pitchFamily="49" charset="-122"/>
                <a:ea typeface="黑体" pitchFamily="49" charset="-122"/>
              </a:rPr>
              <a:t>http</a:t>
            </a:r>
            <a:r>
              <a:rPr lang="en-US" altLang="zh-CN" sz="500" dirty="0">
                <a:solidFill>
                  <a:schemeClr val="tx1">
                    <a:lumMod val="65000"/>
                    <a:lumOff val="35000"/>
                  </a:schemeClr>
                </a:solidFill>
                <a:latin typeface="黑体" pitchFamily="49" charset="-122"/>
                <a:ea typeface="黑体" pitchFamily="49" charset="-122"/>
              </a:rPr>
              <a:t>://www.miit.gov.cn/n1146285/n1146352/n3054355/n3057709/n3057722/c4377447/part/4803756.pdf</a:t>
            </a:r>
            <a:endParaRPr lang="en-US" altLang="zh-CN" sz="500" dirty="0" smtClean="0">
              <a:solidFill>
                <a:schemeClr val="tx1">
                  <a:lumMod val="65000"/>
                  <a:lumOff val="35000"/>
                </a:schemeClr>
              </a:solidFill>
              <a:latin typeface="黑体" pitchFamily="49" charset="-122"/>
              <a:ea typeface="黑体" pitchFamily="49" charset="-122"/>
            </a:endParaRPr>
          </a:p>
        </p:txBody>
      </p:sp>
      <p:grpSp>
        <p:nvGrpSpPr>
          <p:cNvPr id="25" name="组合 6"/>
          <p:cNvGrpSpPr/>
          <p:nvPr/>
        </p:nvGrpSpPr>
        <p:grpSpPr>
          <a:xfrm>
            <a:off x="107504" y="285427"/>
            <a:ext cx="383705" cy="360041"/>
            <a:chOff x="3635896" y="2092618"/>
            <a:chExt cx="1130424" cy="1060709"/>
          </a:xfrm>
        </p:grpSpPr>
        <p:sp>
          <p:nvSpPr>
            <p:cNvPr id="26" name="等腰三角形 25"/>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578719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17" name="文本框 10"/>
          <p:cNvSpPr txBox="1">
            <a:spLocks noChangeArrowheads="1"/>
          </p:cNvSpPr>
          <p:nvPr/>
        </p:nvSpPr>
        <p:spPr bwMode="auto">
          <a:xfrm>
            <a:off x="441026" y="258202"/>
            <a:ext cx="5859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手机</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 及微入口介绍</a:t>
            </a:r>
            <a:endParaRPr lang="zh-CN" altLang="zh-CN" b="1" dirty="0">
              <a:latin typeface="微软雅黑" pitchFamily="34" charset="-122"/>
              <a:ea typeface="微软雅黑" pitchFamily="34" charset="-122"/>
            </a:endParaRPr>
          </a:p>
        </p:txBody>
      </p:sp>
      <p:sp>
        <p:nvSpPr>
          <p:cNvPr id="24" name="TextBox 23"/>
          <p:cNvSpPr txBox="1"/>
          <p:nvPr/>
        </p:nvSpPr>
        <p:spPr>
          <a:xfrm>
            <a:off x="1711196" y="771550"/>
            <a:ext cx="6821244" cy="646331"/>
          </a:xfrm>
          <a:prstGeom prst="rect">
            <a:avLst/>
          </a:prstGeom>
          <a:noFill/>
        </p:spPr>
        <p:txBody>
          <a:bodyPr wrap="square" rtlCol="0">
            <a:spAutoFit/>
          </a:bodyPr>
          <a:lstStyle/>
          <a:p>
            <a:pPr>
              <a:lnSpc>
                <a:spcPct val="150000"/>
              </a:lnSpc>
            </a:pPr>
            <a:r>
              <a:rPr lang="zh-CN" altLang="en-US" sz="1200" b="1" dirty="0" smtClean="0">
                <a:latin typeface="微软雅黑" pitchFamily="34" charset="-122"/>
                <a:ea typeface="微软雅黑" pitchFamily="34" charset="-122"/>
              </a:rPr>
              <a:t>微入口是企业面向手机用户汇集展示各种官方移动应用的统一入口。</a:t>
            </a:r>
            <a:r>
              <a:rPr lang="zh-CN" altLang="en-US" sz="1200" dirty="0" smtClean="0">
                <a:latin typeface="微软雅黑" pitchFamily="34" charset="-122"/>
                <a:ea typeface="微软雅黑" pitchFamily="34" charset="-122"/>
              </a:rPr>
              <a:t>手机用户可通过</a:t>
            </a:r>
            <a:r>
              <a:rPr lang="en-US" altLang="zh-CN"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手机</a:t>
            </a:r>
            <a:r>
              <a:rPr lang="en-US" altLang="zh-CN"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域名直达企业微入口页面，一键进入企业的微博、微信、微站、微场景、微电商、</a:t>
            </a:r>
            <a:r>
              <a:rPr lang="en-US" altLang="zh-CN" sz="1200" dirty="0" smtClean="0">
                <a:latin typeface="微软雅黑" pitchFamily="34" charset="-122"/>
                <a:ea typeface="微软雅黑" pitchFamily="34" charset="-122"/>
              </a:rPr>
              <a:t>APP</a:t>
            </a:r>
            <a:r>
              <a:rPr lang="zh-CN" altLang="en-US" sz="1200" dirty="0" smtClean="0">
                <a:latin typeface="微软雅黑" pitchFamily="34" charset="-122"/>
                <a:ea typeface="微软雅黑" pitchFamily="34" charset="-122"/>
              </a:rPr>
              <a:t>下载等移动应用。</a:t>
            </a:r>
            <a:endParaRPr lang="en-US" altLang="zh-CN" sz="1200" dirty="0" smtClean="0">
              <a:latin typeface="微软雅黑" pitchFamily="34" charset="-122"/>
              <a:ea typeface="微软雅黑" pitchFamily="34" charset="-122"/>
            </a:endParaRPr>
          </a:p>
        </p:txBody>
      </p:sp>
      <p:pic>
        <p:nvPicPr>
          <p:cNvPr id="1027" name="Picture 3"/>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3464" y="818131"/>
            <a:ext cx="1045991" cy="553168"/>
          </a:xfrm>
          <a:prstGeom prst="round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5083" y="1642137"/>
            <a:ext cx="1546295" cy="2750611"/>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43957" y="1615472"/>
            <a:ext cx="1552254" cy="2761211"/>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20859"/>
          <a:stretch/>
        </p:blipFill>
        <p:spPr bwMode="auto">
          <a:xfrm>
            <a:off x="574640" y="1615472"/>
            <a:ext cx="1870159" cy="2750611"/>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p:cNvSpPr txBox="1"/>
          <p:nvPr/>
        </p:nvSpPr>
        <p:spPr>
          <a:xfrm>
            <a:off x="491210" y="4392748"/>
            <a:ext cx="2054727" cy="276999"/>
          </a:xfrm>
          <a:prstGeom prst="rect">
            <a:avLst/>
          </a:prstGeom>
          <a:noFill/>
          <a:ln>
            <a:noFill/>
          </a:ln>
        </p:spPr>
        <p:txBody>
          <a:bodyPr wrap="square" rtlCol="0">
            <a:spAutoFit/>
          </a:bodyPr>
          <a:lstStyle/>
          <a:p>
            <a:pPr algn="ctr"/>
            <a:r>
              <a:rPr lang="zh-CN" altLang="en-US" sz="1200" b="1" dirty="0" smtClean="0">
                <a:latin typeface="微软雅黑" pitchFamily="34" charset="-122"/>
                <a:ea typeface="微软雅黑" pitchFamily="34" charset="-122"/>
              </a:rPr>
              <a:t>店招</a:t>
            </a:r>
            <a:r>
              <a:rPr lang="en-US" altLang="zh-CN" sz="1200" b="1" dirty="0" smtClean="0">
                <a:latin typeface="微软雅黑" pitchFamily="34" charset="-122"/>
                <a:ea typeface="微软雅黑" pitchFamily="34" charset="-122"/>
              </a:rPr>
              <a:t>[</a:t>
            </a:r>
            <a:r>
              <a:rPr lang="zh-CN" altLang="en-US" sz="1200" b="1" dirty="0" smtClean="0">
                <a:latin typeface="微软雅黑" pitchFamily="34" charset="-122"/>
                <a:ea typeface="微软雅黑" pitchFamily="34" charset="-122"/>
              </a:rPr>
              <a:t>四国军棋</a:t>
            </a:r>
            <a:r>
              <a:rPr lang="en-US" altLang="zh-CN" sz="1200" b="1" dirty="0" smtClean="0">
                <a:latin typeface="微软雅黑" pitchFamily="34" charset="-122"/>
                <a:ea typeface="微软雅黑" pitchFamily="34" charset="-122"/>
              </a:rPr>
              <a:t>.</a:t>
            </a:r>
            <a:r>
              <a:rPr lang="zh-CN" altLang="en-US" sz="1200" b="1" dirty="0" smtClean="0">
                <a:latin typeface="微软雅黑" pitchFamily="34" charset="-122"/>
                <a:ea typeface="微软雅黑" pitchFamily="34" charset="-122"/>
              </a:rPr>
              <a:t>手机</a:t>
            </a:r>
            <a:r>
              <a:rPr lang="en-US" altLang="zh-CN" sz="1200" b="1" dirty="0" smtClean="0">
                <a:latin typeface="微软雅黑" pitchFamily="34" charset="-122"/>
                <a:ea typeface="微软雅黑" pitchFamily="34" charset="-122"/>
              </a:rPr>
              <a:t>]</a:t>
            </a:r>
            <a:endParaRPr lang="zh-CN" altLang="en-US" sz="1200" b="1" dirty="0">
              <a:latin typeface="微软雅黑" pitchFamily="34" charset="-122"/>
              <a:ea typeface="微软雅黑" pitchFamily="34" charset="-122"/>
            </a:endParaRPr>
          </a:p>
        </p:txBody>
      </p:sp>
      <p:grpSp>
        <p:nvGrpSpPr>
          <p:cNvPr id="19" name="组合 6"/>
          <p:cNvGrpSpPr/>
          <p:nvPr/>
        </p:nvGrpSpPr>
        <p:grpSpPr>
          <a:xfrm>
            <a:off x="107504" y="285427"/>
            <a:ext cx="383705" cy="360041"/>
            <a:chOff x="3635896" y="2092618"/>
            <a:chExt cx="1130424" cy="1060709"/>
          </a:xfrm>
        </p:grpSpPr>
        <p:sp>
          <p:nvSpPr>
            <p:cNvPr id="20" name="等腰三角形 19"/>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2758283" y="4392748"/>
            <a:ext cx="1637928"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手机</a:t>
            </a:r>
            <a:r>
              <a:rPr lang="zh-CN" altLang="en-US" sz="1200" b="1" dirty="0">
                <a:latin typeface="微软雅黑" pitchFamily="34" charset="-122"/>
                <a:ea typeface="微软雅黑" pitchFamily="34" charset="-122"/>
              </a:rPr>
              <a:t>浏览器输入</a:t>
            </a:r>
            <a:r>
              <a:rPr lang="zh-CN" altLang="en-US" sz="1200" b="1" dirty="0" smtClean="0">
                <a:latin typeface="微软雅黑" pitchFamily="34" charset="-122"/>
                <a:ea typeface="微软雅黑" pitchFamily="34" charset="-122"/>
              </a:rPr>
              <a:t>域名</a:t>
            </a:r>
            <a:endParaRPr lang="zh-CN" altLang="en-US" sz="1200" b="1" dirty="0">
              <a:latin typeface="微软雅黑" pitchFamily="34" charset="-122"/>
              <a:ea typeface="微软雅黑" pitchFamily="34" charset="-122"/>
            </a:endParaRPr>
          </a:p>
        </p:txBody>
      </p:sp>
      <p:sp>
        <p:nvSpPr>
          <p:cNvPr id="22" name="矩形 21"/>
          <p:cNvSpPr/>
          <p:nvPr/>
        </p:nvSpPr>
        <p:spPr>
          <a:xfrm>
            <a:off x="4856770" y="4395238"/>
            <a:ext cx="1637928"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直达</a:t>
            </a:r>
            <a:r>
              <a:rPr lang="zh-CN" altLang="en-US" sz="1200" b="1" dirty="0">
                <a:latin typeface="微软雅黑" pitchFamily="34" charset="-122"/>
                <a:ea typeface="微软雅黑" pitchFamily="34" charset="-122"/>
              </a:rPr>
              <a:t>四国军棋微入口</a:t>
            </a:r>
          </a:p>
        </p:txBody>
      </p:sp>
      <p:sp>
        <p:nvSpPr>
          <p:cNvPr id="3" name="右箭头 2"/>
          <p:cNvSpPr/>
          <p:nvPr/>
        </p:nvSpPr>
        <p:spPr>
          <a:xfrm>
            <a:off x="2444799" y="2643758"/>
            <a:ext cx="388864" cy="347019"/>
          </a:xfrm>
          <a:prstGeom prst="right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右箭头 29"/>
          <p:cNvSpPr/>
          <p:nvPr/>
        </p:nvSpPr>
        <p:spPr>
          <a:xfrm>
            <a:off x="4489847" y="2643758"/>
            <a:ext cx="388864" cy="347019"/>
          </a:xfrm>
          <a:prstGeom prst="right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右箭头 31"/>
          <p:cNvSpPr/>
          <p:nvPr/>
        </p:nvSpPr>
        <p:spPr>
          <a:xfrm>
            <a:off x="6535204" y="2643758"/>
            <a:ext cx="388864" cy="347019"/>
          </a:xfrm>
          <a:prstGeom prst="right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6948264" y="1923678"/>
            <a:ext cx="1531572" cy="1872208"/>
          </a:xfrm>
          <a:prstGeom prst="roundRect">
            <a:avLst>
              <a:gd name="adj" fmla="val 5469"/>
            </a:avLst>
          </a:prstGeom>
          <a:noFill/>
          <a:ln w="952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grpSp>
        <p:nvGrpSpPr>
          <p:cNvPr id="35" name="组合 34"/>
          <p:cNvGrpSpPr/>
          <p:nvPr/>
        </p:nvGrpSpPr>
        <p:grpSpPr>
          <a:xfrm>
            <a:off x="7933960" y="2111800"/>
            <a:ext cx="410565" cy="423986"/>
            <a:chOff x="3411618" y="2860190"/>
            <a:chExt cx="574121" cy="592889"/>
          </a:xfrm>
        </p:grpSpPr>
        <p:sp>
          <p:nvSpPr>
            <p:cNvPr id="36" name="圆角矩形 35"/>
            <p:cNvSpPr/>
            <p:nvPr/>
          </p:nvSpPr>
          <p:spPr>
            <a:xfrm>
              <a:off x="3483346" y="2940957"/>
              <a:ext cx="502393" cy="51212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37" name="Picture 16" descr="E:\备用素材\fanbai1127\白色\2-微博类-新浪微博.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2043" b="17047"/>
            <a:stretch/>
          </p:blipFill>
          <p:spPr bwMode="auto">
            <a:xfrm>
              <a:off x="3411618" y="2860190"/>
              <a:ext cx="568062" cy="535746"/>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38" name="组合 37"/>
          <p:cNvGrpSpPr/>
          <p:nvPr/>
        </p:nvGrpSpPr>
        <p:grpSpPr>
          <a:xfrm>
            <a:off x="7078033" y="2144414"/>
            <a:ext cx="426584" cy="426584"/>
            <a:chOff x="4170215" y="3663269"/>
            <a:chExt cx="596521" cy="596521"/>
          </a:xfrm>
        </p:grpSpPr>
        <p:sp>
          <p:nvSpPr>
            <p:cNvPr id="39" name="圆角矩形 38"/>
            <p:cNvSpPr/>
            <p:nvPr/>
          </p:nvSpPr>
          <p:spPr>
            <a:xfrm>
              <a:off x="4212791" y="3690349"/>
              <a:ext cx="502393" cy="51212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40" name="Picture 17" descr="E:\备用素材\fanbai1127\白色\1-微信-微信.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70215" y="3663269"/>
              <a:ext cx="596521" cy="596521"/>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41" name="组合 40"/>
          <p:cNvGrpSpPr/>
          <p:nvPr/>
        </p:nvGrpSpPr>
        <p:grpSpPr>
          <a:xfrm>
            <a:off x="7092279" y="3129398"/>
            <a:ext cx="406636" cy="395002"/>
            <a:chOff x="4127705" y="3844945"/>
            <a:chExt cx="568625" cy="552358"/>
          </a:xfrm>
        </p:grpSpPr>
        <p:sp>
          <p:nvSpPr>
            <p:cNvPr id="42" name="圆角矩形 41"/>
            <p:cNvSpPr/>
            <p:nvPr/>
          </p:nvSpPr>
          <p:spPr>
            <a:xfrm>
              <a:off x="4154847" y="3885181"/>
              <a:ext cx="502393" cy="51212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43" name="Picture 18" descr="E:\备用素材\fanbai1127\白色\4-手机网站-直达号 (2).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b="13273"/>
            <a:stretch/>
          </p:blipFill>
          <p:spPr bwMode="auto">
            <a:xfrm>
              <a:off x="4127705" y="3844945"/>
              <a:ext cx="568625" cy="493155"/>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44" name="组合 43"/>
          <p:cNvGrpSpPr/>
          <p:nvPr/>
        </p:nvGrpSpPr>
        <p:grpSpPr>
          <a:xfrm>
            <a:off x="7534989" y="2111800"/>
            <a:ext cx="359271" cy="466349"/>
            <a:chOff x="1683146" y="3770224"/>
            <a:chExt cx="502393" cy="652128"/>
          </a:xfrm>
        </p:grpSpPr>
        <p:sp>
          <p:nvSpPr>
            <p:cNvPr id="45" name="圆角矩形 44"/>
            <p:cNvSpPr/>
            <p:nvPr/>
          </p:nvSpPr>
          <p:spPr>
            <a:xfrm>
              <a:off x="1683146" y="3838222"/>
              <a:ext cx="502393" cy="51212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46" name="Picture 20" descr="E:\备用素材\fanbai1127\白色\8-移动场景-场景1.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30744" r="23513"/>
            <a:stretch/>
          </p:blipFill>
          <p:spPr bwMode="auto">
            <a:xfrm>
              <a:off x="1811629" y="3770224"/>
              <a:ext cx="298298" cy="652128"/>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53" name="圆角矩形 52"/>
          <p:cNvSpPr/>
          <p:nvPr/>
        </p:nvSpPr>
        <p:spPr>
          <a:xfrm>
            <a:off x="7534773" y="3158895"/>
            <a:ext cx="359270" cy="366228"/>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55" name="Picture 3" descr="E:\备用素材\fanbai1127\白色\11-地图-位置.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14567"/>
          <a:stretch/>
        </p:blipFill>
        <p:spPr bwMode="auto">
          <a:xfrm>
            <a:off x="7498595" y="3125387"/>
            <a:ext cx="355265" cy="415841"/>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57" name="组合 56"/>
          <p:cNvGrpSpPr/>
          <p:nvPr/>
        </p:nvGrpSpPr>
        <p:grpSpPr>
          <a:xfrm>
            <a:off x="7991058" y="3165410"/>
            <a:ext cx="363674" cy="368403"/>
            <a:chOff x="3278451" y="5526278"/>
            <a:chExt cx="508550" cy="515163"/>
          </a:xfrm>
        </p:grpSpPr>
        <p:sp>
          <p:nvSpPr>
            <p:cNvPr id="58" name="圆角矩形 57"/>
            <p:cNvSpPr/>
            <p:nvPr/>
          </p:nvSpPr>
          <p:spPr>
            <a:xfrm>
              <a:off x="3278451" y="5529319"/>
              <a:ext cx="502393" cy="51212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59" name="Picture 5" descr="E:\备用素材\fanbai1127\白色\14-系统-拨号.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b="18103"/>
            <a:stretch/>
          </p:blipFill>
          <p:spPr bwMode="auto">
            <a:xfrm>
              <a:off x="3278451" y="5526278"/>
              <a:ext cx="508550" cy="416487"/>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60" name="组合 59"/>
          <p:cNvGrpSpPr/>
          <p:nvPr/>
        </p:nvGrpSpPr>
        <p:grpSpPr>
          <a:xfrm>
            <a:off x="7953718" y="2627029"/>
            <a:ext cx="405512" cy="419104"/>
            <a:chOff x="3476113" y="4759178"/>
            <a:chExt cx="567054" cy="586061"/>
          </a:xfrm>
        </p:grpSpPr>
        <p:sp>
          <p:nvSpPr>
            <p:cNvPr id="61" name="圆角矩形 60"/>
            <p:cNvSpPr/>
            <p:nvPr/>
          </p:nvSpPr>
          <p:spPr>
            <a:xfrm>
              <a:off x="3540774" y="4798417"/>
              <a:ext cx="502393" cy="51212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62" name="Picture 19" descr="E:\备用素材\fanbai1127\白色\4-手机网站-H5.pn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r="20775"/>
            <a:stretch/>
          </p:blipFill>
          <p:spPr bwMode="auto">
            <a:xfrm>
              <a:off x="3476113" y="4759178"/>
              <a:ext cx="464305" cy="586061"/>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63" name="组合 62"/>
          <p:cNvGrpSpPr/>
          <p:nvPr/>
        </p:nvGrpSpPr>
        <p:grpSpPr>
          <a:xfrm>
            <a:off x="7111401" y="2593380"/>
            <a:ext cx="359271" cy="447676"/>
            <a:chOff x="1675913" y="4759178"/>
            <a:chExt cx="502393" cy="626015"/>
          </a:xfrm>
        </p:grpSpPr>
        <p:sp>
          <p:nvSpPr>
            <p:cNvPr id="64" name="圆角矩形 63"/>
            <p:cNvSpPr/>
            <p:nvPr/>
          </p:nvSpPr>
          <p:spPr>
            <a:xfrm>
              <a:off x="1675913" y="4833117"/>
              <a:ext cx="502393" cy="51212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65" name="Picture 6" descr="E:\备用素材\fanbai1127\白色\3-APP下载-下载.png"/>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11550" r="20276"/>
            <a:stretch/>
          </p:blipFill>
          <p:spPr bwMode="auto">
            <a:xfrm>
              <a:off x="1683145" y="4759178"/>
              <a:ext cx="426781" cy="626015"/>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66" name="组合 65"/>
          <p:cNvGrpSpPr/>
          <p:nvPr/>
        </p:nvGrpSpPr>
        <p:grpSpPr>
          <a:xfrm>
            <a:off x="7475378" y="2538038"/>
            <a:ext cx="466399" cy="481282"/>
            <a:chOff x="2495277" y="4653136"/>
            <a:chExt cx="652199" cy="673010"/>
          </a:xfrm>
        </p:grpSpPr>
        <p:sp>
          <p:nvSpPr>
            <p:cNvPr id="67" name="圆角矩形 66"/>
            <p:cNvSpPr/>
            <p:nvPr/>
          </p:nvSpPr>
          <p:spPr>
            <a:xfrm>
              <a:off x="2612017" y="4814024"/>
              <a:ext cx="502393" cy="51212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68" name="Picture 7" descr="E:\备用素材\fanbai1127\白色\5-电商-购物2.png"/>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r="17720" b="25295"/>
            <a:stretch/>
          </p:blipFill>
          <p:spPr bwMode="auto">
            <a:xfrm>
              <a:off x="2495277" y="4653136"/>
              <a:ext cx="652199" cy="592154"/>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69" name="矩形 68"/>
          <p:cNvSpPr/>
          <p:nvPr/>
        </p:nvSpPr>
        <p:spPr>
          <a:xfrm>
            <a:off x="6779555" y="4395238"/>
            <a:ext cx="1824893" cy="276999"/>
          </a:xfrm>
          <a:prstGeom prst="rect">
            <a:avLst/>
          </a:prstGeom>
        </p:spPr>
        <p:txBody>
          <a:bodyPr wrap="square">
            <a:spAutoFit/>
          </a:bodyPr>
          <a:lstStyle/>
          <a:p>
            <a:pPr algn="ctr"/>
            <a:r>
              <a:rPr lang="zh-CN" altLang="en-US" sz="1200" b="1" dirty="0" smtClean="0">
                <a:latin typeface="微软雅黑" pitchFamily="34" charset="-122"/>
                <a:ea typeface="微软雅黑" pitchFamily="34" charset="-122"/>
              </a:rPr>
              <a:t>一键访问企业移动应用</a:t>
            </a:r>
            <a:endParaRPr lang="zh-CN" altLang="en-US" sz="1200" b="1" dirty="0">
              <a:latin typeface="微软雅黑" pitchFamily="34" charset="-122"/>
              <a:ea typeface="微软雅黑" pitchFamily="34" charset="-122"/>
            </a:endParaRPr>
          </a:p>
        </p:txBody>
      </p:sp>
    </p:spTree>
    <p:extLst>
      <p:ext uri="{BB962C8B-B14F-4D97-AF65-F5344CB8AC3E}">
        <p14:creationId xmlns:p14="http://schemas.microsoft.com/office/powerpoint/2010/main" val="40918026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38" name="文本框 10"/>
          <p:cNvSpPr txBox="1">
            <a:spLocks noChangeArrowheads="1"/>
          </p:cNvSpPr>
          <p:nvPr/>
        </p:nvSpPr>
        <p:spPr bwMode="auto">
          <a:xfrm>
            <a:off x="441026" y="258202"/>
            <a:ext cx="5859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手机</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的应用优势</a:t>
            </a:r>
            <a:endParaRPr lang="zh-CN" altLang="zh-CN" b="1" dirty="0">
              <a:latin typeface="微软雅黑" pitchFamily="34" charset="-122"/>
              <a:ea typeface="微软雅黑" pitchFamily="34" charset="-122"/>
            </a:endParaRPr>
          </a:p>
        </p:txBody>
      </p:sp>
      <p:grpSp>
        <p:nvGrpSpPr>
          <p:cNvPr id="28" name="组合 6"/>
          <p:cNvGrpSpPr/>
          <p:nvPr/>
        </p:nvGrpSpPr>
        <p:grpSpPr>
          <a:xfrm>
            <a:off x="107504" y="285427"/>
            <a:ext cx="383705" cy="360041"/>
            <a:chOff x="3635896" y="2092618"/>
            <a:chExt cx="1130424" cy="1060709"/>
          </a:xfrm>
        </p:grpSpPr>
        <p:sp>
          <p:nvSpPr>
            <p:cNvPr id="29" name="等腰三角形 28"/>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1" name="图片 30" descr="5-06.png"/>
          <p:cNvPicPr>
            <a:picLocks noChangeAspect="1"/>
          </p:cNvPicPr>
          <p:nvPr/>
        </p:nvPicPr>
        <p:blipFill>
          <a:blip r:embed="rId4" cstate="print">
            <a:duotone>
              <a:schemeClr val="accent3">
                <a:shade val="45000"/>
                <a:satMod val="135000"/>
              </a:schemeClr>
              <a:prstClr val="white"/>
            </a:duotone>
            <a:lum bright="100000"/>
          </a:blip>
          <a:stretch>
            <a:fillRect/>
          </a:stretch>
        </p:blipFill>
        <p:spPr>
          <a:xfrm>
            <a:off x="1245110" y="1068221"/>
            <a:ext cx="854288" cy="854288"/>
          </a:xfrm>
          <a:prstGeom prst="ellipse">
            <a:avLst/>
          </a:prstGeom>
          <a:solidFill>
            <a:schemeClr val="tx2">
              <a:lumMod val="60000"/>
              <a:lumOff val="40000"/>
            </a:schemeClr>
          </a:solidFill>
          <a:ln>
            <a:solidFill>
              <a:schemeClr val="tx2">
                <a:lumMod val="60000"/>
                <a:lumOff val="40000"/>
              </a:schemeClr>
            </a:solidFill>
          </a:ln>
        </p:spPr>
      </p:pic>
      <p:pic>
        <p:nvPicPr>
          <p:cNvPr id="32" name="图片 31" descr="5-07.png"/>
          <p:cNvPicPr>
            <a:picLocks noChangeAspect="1"/>
          </p:cNvPicPr>
          <p:nvPr/>
        </p:nvPicPr>
        <p:blipFill>
          <a:blip r:embed="rId5" cstate="print">
            <a:duotone>
              <a:schemeClr val="accent3">
                <a:shade val="45000"/>
                <a:satMod val="135000"/>
              </a:schemeClr>
              <a:prstClr val="white"/>
            </a:duotone>
            <a:lum bright="100000"/>
          </a:blip>
          <a:stretch>
            <a:fillRect/>
          </a:stretch>
        </p:blipFill>
        <p:spPr>
          <a:xfrm>
            <a:off x="2736138" y="1081744"/>
            <a:ext cx="854288" cy="854288"/>
          </a:xfrm>
          <a:prstGeom prst="ellipse">
            <a:avLst/>
          </a:prstGeom>
          <a:solidFill>
            <a:schemeClr val="tx2">
              <a:lumMod val="60000"/>
              <a:lumOff val="40000"/>
            </a:schemeClr>
          </a:solidFill>
          <a:ln>
            <a:solidFill>
              <a:schemeClr val="tx2">
                <a:lumMod val="60000"/>
                <a:lumOff val="40000"/>
              </a:schemeClr>
            </a:solidFill>
          </a:ln>
        </p:spPr>
      </p:pic>
      <p:pic>
        <p:nvPicPr>
          <p:cNvPr id="33" name="图片 32" descr="5-08.png"/>
          <p:cNvPicPr>
            <a:picLocks noChangeAspect="1"/>
          </p:cNvPicPr>
          <p:nvPr/>
        </p:nvPicPr>
        <p:blipFill>
          <a:blip r:embed="rId6" cstate="print">
            <a:duotone>
              <a:schemeClr val="accent3">
                <a:shade val="45000"/>
                <a:satMod val="135000"/>
              </a:schemeClr>
              <a:prstClr val="white"/>
            </a:duotone>
            <a:lum bright="100000"/>
          </a:blip>
          <a:stretch>
            <a:fillRect/>
          </a:stretch>
        </p:blipFill>
        <p:spPr>
          <a:xfrm>
            <a:off x="4246129" y="1091717"/>
            <a:ext cx="854288" cy="854288"/>
          </a:xfrm>
          <a:prstGeom prst="ellipse">
            <a:avLst/>
          </a:prstGeom>
          <a:solidFill>
            <a:schemeClr val="tx2">
              <a:lumMod val="60000"/>
              <a:lumOff val="40000"/>
            </a:schemeClr>
          </a:solidFill>
          <a:ln>
            <a:solidFill>
              <a:schemeClr val="tx2">
                <a:lumMod val="60000"/>
                <a:lumOff val="40000"/>
              </a:schemeClr>
            </a:solidFill>
          </a:ln>
        </p:spPr>
      </p:pic>
      <p:pic>
        <p:nvPicPr>
          <p:cNvPr id="34" name="图片 33" descr="5-09.png"/>
          <p:cNvPicPr>
            <a:picLocks noChangeAspect="1"/>
          </p:cNvPicPr>
          <p:nvPr/>
        </p:nvPicPr>
        <p:blipFill>
          <a:blip r:embed="rId7" cstate="print">
            <a:duotone>
              <a:schemeClr val="accent3">
                <a:shade val="45000"/>
                <a:satMod val="135000"/>
              </a:schemeClr>
              <a:prstClr val="white"/>
            </a:duotone>
            <a:lum bright="100000"/>
          </a:blip>
          <a:stretch>
            <a:fillRect/>
          </a:stretch>
        </p:blipFill>
        <p:spPr>
          <a:xfrm>
            <a:off x="5782883" y="1064298"/>
            <a:ext cx="854288" cy="854288"/>
          </a:xfrm>
          <a:prstGeom prst="ellipse">
            <a:avLst/>
          </a:prstGeom>
          <a:solidFill>
            <a:schemeClr val="tx2">
              <a:lumMod val="60000"/>
              <a:lumOff val="40000"/>
            </a:schemeClr>
          </a:solidFill>
          <a:ln>
            <a:solidFill>
              <a:schemeClr val="tx2">
                <a:lumMod val="60000"/>
                <a:lumOff val="40000"/>
              </a:schemeClr>
            </a:solidFill>
          </a:ln>
        </p:spPr>
      </p:pic>
      <p:pic>
        <p:nvPicPr>
          <p:cNvPr id="39" name="图片 38" descr="5-10.png"/>
          <p:cNvPicPr>
            <a:picLocks noChangeAspect="1"/>
          </p:cNvPicPr>
          <p:nvPr/>
        </p:nvPicPr>
        <p:blipFill>
          <a:blip r:embed="rId8" cstate="print">
            <a:duotone>
              <a:schemeClr val="accent3">
                <a:shade val="45000"/>
                <a:satMod val="135000"/>
              </a:schemeClr>
              <a:prstClr val="white"/>
            </a:duotone>
            <a:lum bright="100000"/>
          </a:blip>
          <a:stretch>
            <a:fillRect/>
          </a:stretch>
        </p:blipFill>
        <p:spPr>
          <a:xfrm>
            <a:off x="7246079" y="1062401"/>
            <a:ext cx="854288" cy="854288"/>
          </a:xfrm>
          <a:prstGeom prst="ellipse">
            <a:avLst/>
          </a:prstGeom>
          <a:solidFill>
            <a:schemeClr val="tx2">
              <a:lumMod val="60000"/>
              <a:lumOff val="40000"/>
            </a:schemeClr>
          </a:solidFill>
          <a:ln>
            <a:solidFill>
              <a:schemeClr val="tx2">
                <a:lumMod val="60000"/>
                <a:lumOff val="40000"/>
              </a:schemeClr>
            </a:solidFill>
          </a:ln>
        </p:spPr>
      </p:pic>
      <p:sp>
        <p:nvSpPr>
          <p:cNvPr id="40" name="矩形 39"/>
          <p:cNvSpPr/>
          <p:nvPr/>
        </p:nvSpPr>
        <p:spPr>
          <a:xfrm>
            <a:off x="7043239" y="1995866"/>
            <a:ext cx="1280441" cy="307777"/>
          </a:xfrm>
          <a:prstGeom prst="rect">
            <a:avLst/>
          </a:prstGeom>
          <a:solidFill>
            <a:schemeClr val="tx2">
              <a:lumMod val="60000"/>
              <a:lumOff val="40000"/>
            </a:schemeClr>
          </a:solidFill>
          <a:ln>
            <a:solidFill>
              <a:schemeClr val="tx2">
                <a:lumMod val="60000"/>
                <a:lumOff val="40000"/>
              </a:schemeClr>
            </a:solidFill>
          </a:ln>
        </p:spPr>
        <p:txBody>
          <a:bodyPr wrap="square">
            <a:spAutoFit/>
          </a:bodyPr>
          <a:lstStyle/>
          <a:p>
            <a:pPr lvl="1" indent="-457200" eaLnBrk="0" fontAlgn="base" hangingPunct="0">
              <a:spcBef>
                <a:spcPct val="0"/>
              </a:spcBef>
              <a:spcAft>
                <a:spcPct val="0"/>
              </a:spcAft>
            </a:pPr>
            <a:r>
              <a:rPr lang="zh-CN" altLang="zh-CN" sz="1400" b="1" dirty="0" smtClean="0">
                <a:solidFill>
                  <a:schemeClr val="bg1"/>
                </a:solidFill>
                <a:latin typeface="黑体" pitchFamily="49" charset="-122"/>
                <a:ea typeface="黑体" pitchFamily="49" charset="-122"/>
                <a:cs typeface="宋体" pitchFamily="2" charset="-122"/>
              </a:rPr>
              <a:t>推广效果更佳</a:t>
            </a:r>
          </a:p>
        </p:txBody>
      </p:sp>
      <p:sp>
        <p:nvSpPr>
          <p:cNvPr id="41" name="TextBox 40"/>
          <p:cNvSpPr txBox="1"/>
          <p:nvPr/>
        </p:nvSpPr>
        <p:spPr>
          <a:xfrm>
            <a:off x="969673" y="2003894"/>
            <a:ext cx="1296107" cy="307777"/>
          </a:xfrm>
          <a:prstGeom prst="rect">
            <a:avLst/>
          </a:prstGeom>
          <a:solidFill>
            <a:schemeClr val="tx2">
              <a:lumMod val="60000"/>
              <a:lumOff val="40000"/>
            </a:schemeClr>
          </a:solidFill>
          <a:ln>
            <a:solidFill>
              <a:schemeClr val="tx2">
                <a:lumMod val="60000"/>
                <a:lumOff val="40000"/>
              </a:schemeClr>
            </a:solidFill>
          </a:ln>
        </p:spPr>
        <p:txBody>
          <a:bodyPr wrap="square" rtlCol="0">
            <a:spAutoFit/>
          </a:bodyPr>
          <a:lstStyle/>
          <a:p>
            <a:pPr lvl="1" indent="-457200" eaLnBrk="0" fontAlgn="base" hangingPunct="0">
              <a:spcBef>
                <a:spcPct val="0"/>
              </a:spcBef>
              <a:spcAft>
                <a:spcPct val="0"/>
              </a:spcAft>
            </a:pPr>
            <a:r>
              <a:rPr lang="zh-CN" altLang="zh-CN" sz="1400" b="1" dirty="0" smtClean="0">
                <a:solidFill>
                  <a:schemeClr val="bg1"/>
                </a:solidFill>
                <a:latin typeface="黑体" pitchFamily="49" charset="-122"/>
                <a:ea typeface="黑体" pitchFamily="49" charset="-122"/>
                <a:cs typeface="宋体" pitchFamily="2" charset="-122"/>
              </a:rPr>
              <a:t>域名标示更强</a:t>
            </a:r>
            <a:endParaRPr lang="en-US" altLang="zh-CN" sz="1400" b="1" dirty="0" smtClean="0">
              <a:solidFill>
                <a:schemeClr val="bg1"/>
              </a:solidFill>
              <a:latin typeface="黑体" pitchFamily="49" charset="-122"/>
              <a:ea typeface="黑体" pitchFamily="49" charset="-122"/>
              <a:cs typeface="宋体" pitchFamily="2" charset="-122"/>
            </a:endParaRPr>
          </a:p>
        </p:txBody>
      </p:sp>
      <p:sp>
        <p:nvSpPr>
          <p:cNvPr id="42" name="矩形 41"/>
          <p:cNvSpPr/>
          <p:nvPr/>
        </p:nvSpPr>
        <p:spPr>
          <a:xfrm>
            <a:off x="2483902" y="1995849"/>
            <a:ext cx="1261884" cy="307777"/>
          </a:xfrm>
          <a:prstGeom prst="rect">
            <a:avLst/>
          </a:prstGeom>
          <a:solidFill>
            <a:schemeClr val="tx2">
              <a:lumMod val="60000"/>
              <a:lumOff val="40000"/>
            </a:schemeClr>
          </a:solidFill>
          <a:ln>
            <a:solidFill>
              <a:schemeClr val="tx2">
                <a:lumMod val="60000"/>
                <a:lumOff val="40000"/>
              </a:schemeClr>
            </a:solidFill>
          </a:ln>
        </p:spPr>
        <p:txBody>
          <a:bodyPr wrap="none">
            <a:spAutoFit/>
          </a:bodyPr>
          <a:lstStyle/>
          <a:p>
            <a:pPr lvl="1" indent="-457200" eaLnBrk="0" fontAlgn="base" hangingPunct="0">
              <a:spcBef>
                <a:spcPct val="0"/>
              </a:spcBef>
              <a:spcAft>
                <a:spcPct val="0"/>
              </a:spcAft>
            </a:pPr>
            <a:r>
              <a:rPr lang="zh-CN" altLang="zh-CN" sz="1400" b="1" dirty="0" smtClean="0">
                <a:solidFill>
                  <a:schemeClr val="bg1"/>
                </a:solidFill>
                <a:latin typeface="黑体" pitchFamily="49" charset="-122"/>
                <a:ea typeface="黑体" pitchFamily="49" charset="-122"/>
                <a:cs typeface="宋体" pitchFamily="2" charset="-122"/>
              </a:rPr>
              <a:t>访问体验更好</a:t>
            </a:r>
          </a:p>
        </p:txBody>
      </p:sp>
      <p:sp>
        <p:nvSpPr>
          <p:cNvPr id="43" name="矩形 42"/>
          <p:cNvSpPr/>
          <p:nvPr/>
        </p:nvSpPr>
        <p:spPr>
          <a:xfrm>
            <a:off x="4022439" y="1999017"/>
            <a:ext cx="1291564" cy="307777"/>
          </a:xfrm>
          <a:prstGeom prst="rect">
            <a:avLst/>
          </a:prstGeom>
          <a:solidFill>
            <a:schemeClr val="tx2">
              <a:lumMod val="60000"/>
              <a:lumOff val="40000"/>
            </a:schemeClr>
          </a:solidFill>
          <a:ln>
            <a:solidFill>
              <a:schemeClr val="tx2">
                <a:lumMod val="60000"/>
                <a:lumOff val="40000"/>
              </a:schemeClr>
            </a:solidFill>
          </a:ln>
        </p:spPr>
        <p:txBody>
          <a:bodyPr wrap="square">
            <a:spAutoFit/>
          </a:bodyPr>
          <a:lstStyle/>
          <a:p>
            <a:pPr lvl="1" indent="-457200" eaLnBrk="0" fontAlgn="base" hangingPunct="0">
              <a:spcBef>
                <a:spcPct val="0"/>
              </a:spcBef>
              <a:spcAft>
                <a:spcPct val="0"/>
              </a:spcAft>
            </a:pPr>
            <a:r>
              <a:rPr lang="zh-CN" altLang="zh-CN" sz="1400" b="1" dirty="0" smtClean="0">
                <a:solidFill>
                  <a:schemeClr val="bg1"/>
                </a:solidFill>
                <a:latin typeface="黑体" pitchFamily="49" charset="-122"/>
                <a:ea typeface="黑体" pitchFamily="49" charset="-122"/>
                <a:cs typeface="宋体" pitchFamily="2" charset="-122"/>
              </a:rPr>
              <a:t>客户响应更快</a:t>
            </a:r>
          </a:p>
        </p:txBody>
      </p:sp>
      <p:sp>
        <p:nvSpPr>
          <p:cNvPr id="44" name="矩形 43"/>
          <p:cNvSpPr/>
          <p:nvPr/>
        </p:nvSpPr>
        <p:spPr>
          <a:xfrm>
            <a:off x="5558108" y="1992305"/>
            <a:ext cx="1289197" cy="307777"/>
          </a:xfrm>
          <a:prstGeom prst="rect">
            <a:avLst/>
          </a:prstGeom>
          <a:solidFill>
            <a:schemeClr val="tx2">
              <a:lumMod val="60000"/>
              <a:lumOff val="40000"/>
            </a:schemeClr>
          </a:solidFill>
          <a:ln>
            <a:solidFill>
              <a:schemeClr val="tx2">
                <a:lumMod val="60000"/>
                <a:lumOff val="40000"/>
              </a:schemeClr>
            </a:solidFill>
          </a:ln>
        </p:spPr>
        <p:txBody>
          <a:bodyPr wrap="square">
            <a:spAutoFit/>
          </a:bodyPr>
          <a:lstStyle/>
          <a:p>
            <a:pPr lvl="1" indent="-457200" eaLnBrk="0" fontAlgn="base" hangingPunct="0">
              <a:spcBef>
                <a:spcPct val="0"/>
              </a:spcBef>
              <a:spcAft>
                <a:spcPct val="0"/>
              </a:spcAft>
            </a:pPr>
            <a:r>
              <a:rPr lang="zh-CN" altLang="zh-CN" sz="1400" b="1" dirty="0" smtClean="0">
                <a:solidFill>
                  <a:schemeClr val="bg1"/>
                </a:solidFill>
                <a:latin typeface="黑体" pitchFamily="49" charset="-122"/>
                <a:ea typeface="黑体" pitchFamily="49" charset="-122"/>
                <a:cs typeface="宋体" pitchFamily="2" charset="-122"/>
              </a:rPr>
              <a:t>使用人群更广</a:t>
            </a:r>
          </a:p>
        </p:txBody>
      </p:sp>
      <p:sp>
        <p:nvSpPr>
          <p:cNvPr id="45" name="TextBox 44"/>
          <p:cNvSpPr txBox="1"/>
          <p:nvPr/>
        </p:nvSpPr>
        <p:spPr>
          <a:xfrm>
            <a:off x="973439" y="2463310"/>
            <a:ext cx="1257124" cy="2031325"/>
          </a:xfrm>
          <a:prstGeom prst="rect">
            <a:avLst/>
          </a:prstGeom>
          <a:noFill/>
          <a:ln>
            <a:solidFill>
              <a:schemeClr val="tx2">
                <a:lumMod val="60000"/>
                <a:lumOff val="40000"/>
              </a:schemeClr>
            </a:solidFill>
          </a:ln>
        </p:spPr>
        <p:txBody>
          <a:bodyPr wrap="square" rtlCol="0">
            <a:spAutoFit/>
          </a:bodyPr>
          <a:lstStyle/>
          <a:p>
            <a:pPr>
              <a:lnSpc>
                <a:spcPct val="150000"/>
              </a:lnSpc>
            </a:pP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手机是</a:t>
            </a: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移动互联网专属手机域名，有较强的暗示效果，手机用户能更加直观辨别，进行操作访问。</a:t>
            </a:r>
            <a:endParaRPr lang="zh-CN" altLang="en-US" sz="1200" dirty="0">
              <a:latin typeface="黑体" pitchFamily="49" charset="-122"/>
              <a:ea typeface="黑体" pitchFamily="49" charset="-122"/>
            </a:endParaRPr>
          </a:p>
        </p:txBody>
      </p:sp>
      <p:sp>
        <p:nvSpPr>
          <p:cNvPr id="46" name="TextBox 45"/>
          <p:cNvSpPr txBox="1"/>
          <p:nvPr/>
        </p:nvSpPr>
        <p:spPr>
          <a:xfrm>
            <a:off x="2511525" y="2449455"/>
            <a:ext cx="1239495" cy="2031325"/>
          </a:xfrm>
          <a:prstGeom prst="rect">
            <a:avLst/>
          </a:prstGeom>
          <a:noFill/>
          <a:ln>
            <a:solidFill>
              <a:schemeClr val="tx2">
                <a:lumMod val="60000"/>
                <a:lumOff val="40000"/>
              </a:schemeClr>
            </a:solidFill>
          </a:ln>
        </p:spPr>
        <p:txBody>
          <a:bodyPr wrap="square" rtlCol="0">
            <a:spAutoFit/>
          </a:bodyPr>
          <a:lstStyle/>
          <a:p>
            <a:pPr>
              <a:lnSpc>
                <a:spcPct val="150000"/>
              </a:lnSpc>
            </a:pPr>
            <a:r>
              <a:rPr lang="zh-CN" altLang="en-US" sz="1200" dirty="0" smtClean="0">
                <a:latin typeface="黑体" pitchFamily="49" charset="-122"/>
                <a:ea typeface="黑体" pitchFamily="49" charset="-122"/>
              </a:rPr>
              <a:t>通过</a:t>
            </a: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手机</a:t>
            </a: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直达移动应用微入口后，可以一键查看</a:t>
            </a: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关注</a:t>
            </a: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下载企业官方移动应用，访问体验良好。</a:t>
            </a:r>
            <a:endParaRPr lang="zh-CN" altLang="en-US" sz="1200" dirty="0">
              <a:latin typeface="黑体" pitchFamily="49" charset="-122"/>
              <a:ea typeface="黑体" pitchFamily="49" charset="-122"/>
            </a:endParaRPr>
          </a:p>
        </p:txBody>
      </p:sp>
      <p:sp>
        <p:nvSpPr>
          <p:cNvPr id="47" name="TextBox 46"/>
          <p:cNvSpPr txBox="1"/>
          <p:nvPr/>
        </p:nvSpPr>
        <p:spPr>
          <a:xfrm>
            <a:off x="4022439" y="2449455"/>
            <a:ext cx="1291564" cy="2031325"/>
          </a:xfrm>
          <a:prstGeom prst="rect">
            <a:avLst/>
          </a:prstGeom>
          <a:noFill/>
          <a:ln>
            <a:solidFill>
              <a:schemeClr val="tx2">
                <a:lumMod val="60000"/>
                <a:lumOff val="40000"/>
              </a:schemeClr>
            </a:solidFill>
          </a:ln>
        </p:spPr>
        <p:txBody>
          <a:bodyPr wrap="square" rtlCol="0">
            <a:spAutoFit/>
          </a:bodyPr>
          <a:lstStyle/>
          <a:p>
            <a:pPr>
              <a:lnSpc>
                <a:spcPct val="150000"/>
              </a:lnSpc>
            </a:pPr>
            <a:r>
              <a:rPr lang="zh-CN" altLang="en-US" sz="1200" dirty="0" smtClean="0">
                <a:latin typeface="黑体" pitchFamily="49" charset="-122"/>
                <a:ea typeface="黑体" pitchFamily="49" charset="-122"/>
              </a:rPr>
              <a:t>用户看到标有</a:t>
            </a: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手机</a:t>
            </a: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的宣传推广时，潜意识会立即拿出手机体验互动，而</a:t>
            </a:r>
            <a:r>
              <a:rPr lang="en-US" altLang="zh-CN" sz="1200" dirty="0" smtClean="0">
                <a:latin typeface="黑体" pitchFamily="49" charset="-122"/>
                <a:ea typeface="黑体" pitchFamily="49" charset="-122"/>
              </a:rPr>
              <a:t>com</a:t>
            </a:r>
            <a:r>
              <a:rPr lang="zh-CN" altLang="en-US" sz="1200" dirty="0" smtClean="0">
                <a:latin typeface="黑体" pitchFamily="49" charset="-122"/>
                <a:ea typeface="黑体" pitchFamily="49" charset="-122"/>
              </a:rPr>
              <a:t>域名可能使用户放弃互动。</a:t>
            </a:r>
            <a:endParaRPr lang="zh-CN" altLang="en-US" sz="1200" dirty="0">
              <a:latin typeface="黑体" pitchFamily="49" charset="-122"/>
              <a:ea typeface="黑体" pitchFamily="49" charset="-122"/>
            </a:endParaRPr>
          </a:p>
        </p:txBody>
      </p:sp>
      <p:sp>
        <p:nvSpPr>
          <p:cNvPr id="48" name="TextBox 47"/>
          <p:cNvSpPr txBox="1"/>
          <p:nvPr/>
        </p:nvSpPr>
        <p:spPr>
          <a:xfrm>
            <a:off x="5596157" y="2447475"/>
            <a:ext cx="1238303" cy="2031325"/>
          </a:xfrm>
          <a:prstGeom prst="rect">
            <a:avLst/>
          </a:prstGeom>
          <a:noFill/>
          <a:ln>
            <a:solidFill>
              <a:schemeClr val="tx2">
                <a:lumMod val="60000"/>
                <a:lumOff val="40000"/>
              </a:schemeClr>
            </a:solidFill>
          </a:ln>
        </p:spPr>
        <p:txBody>
          <a:bodyPr wrap="square" rtlCol="0">
            <a:spAutoFit/>
          </a:bodyPr>
          <a:lstStyle/>
          <a:p>
            <a:pPr>
              <a:lnSpc>
                <a:spcPct val="150000"/>
              </a:lnSpc>
            </a:pPr>
            <a:r>
              <a:rPr lang="zh-CN" altLang="en-US" sz="1200" dirty="0" smtClean="0">
                <a:latin typeface="黑体" pitchFamily="49" charset="-122"/>
                <a:ea typeface="黑体" pitchFamily="49" charset="-122"/>
              </a:rPr>
              <a:t>据权威数据报告显示，中国移动互联网网民数量已经远超互联网，移动互联网时代已来临。</a:t>
            </a:r>
            <a:endParaRPr lang="zh-CN" altLang="en-US" sz="1200" dirty="0">
              <a:latin typeface="黑体" pitchFamily="49" charset="-122"/>
              <a:ea typeface="黑体" pitchFamily="49" charset="-122"/>
            </a:endParaRPr>
          </a:p>
        </p:txBody>
      </p:sp>
      <p:sp>
        <p:nvSpPr>
          <p:cNvPr id="49" name="TextBox 48"/>
          <p:cNvSpPr txBox="1"/>
          <p:nvPr/>
        </p:nvSpPr>
        <p:spPr>
          <a:xfrm>
            <a:off x="7063270" y="2433622"/>
            <a:ext cx="1325154" cy="2031325"/>
          </a:xfrm>
          <a:prstGeom prst="rect">
            <a:avLst/>
          </a:prstGeom>
          <a:noFill/>
          <a:ln>
            <a:solidFill>
              <a:schemeClr val="tx2">
                <a:lumMod val="60000"/>
                <a:lumOff val="40000"/>
              </a:schemeClr>
            </a:solidFill>
          </a:ln>
        </p:spPr>
        <p:txBody>
          <a:bodyPr wrap="square" rtlCol="0">
            <a:spAutoFit/>
          </a:bodyPr>
          <a:lstStyle/>
          <a:p>
            <a:pPr>
              <a:lnSpc>
                <a:spcPct val="150000"/>
              </a:lnSpc>
            </a:pP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手机</a:t>
            </a: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微入口解决了企业在推广时遇到的描述复杂、二维码难扫描等难题，将有效提升推广效果。</a:t>
            </a:r>
            <a:endParaRPr lang="zh-CN" altLang="en-US" sz="1200" dirty="0">
              <a:latin typeface="黑体" pitchFamily="49" charset="-122"/>
              <a:ea typeface="黑体" pitchFamily="49" charset="-122"/>
            </a:endParaRPr>
          </a:p>
        </p:txBody>
      </p:sp>
    </p:spTree>
    <p:extLst>
      <p:ext uri="{BB962C8B-B14F-4D97-AF65-F5344CB8AC3E}">
        <p14:creationId xmlns:p14="http://schemas.microsoft.com/office/powerpoint/2010/main" val="10348906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767295"/>
            <a:ext cx="8925456" cy="411374"/>
            <a:chOff x="0" y="4767295"/>
            <a:chExt cx="8925456" cy="411374"/>
          </a:xfrm>
        </p:grpSpPr>
        <p:sp>
          <p:nvSpPr>
            <p:cNvPr id="5"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10" name="文本框 10"/>
          <p:cNvSpPr txBox="1">
            <a:spLocks noChangeArrowheads="1"/>
          </p:cNvSpPr>
          <p:nvPr/>
        </p:nvSpPr>
        <p:spPr bwMode="auto">
          <a:xfrm>
            <a:off x="441026" y="258202"/>
            <a:ext cx="5859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手机</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的营销价值</a:t>
            </a:r>
            <a:endParaRPr lang="zh-CN" altLang="zh-CN" b="1" dirty="0">
              <a:latin typeface="微软雅黑" pitchFamily="34" charset="-122"/>
              <a:ea typeface="微软雅黑" pitchFamily="34" charset="-122"/>
            </a:endParaRPr>
          </a:p>
        </p:txBody>
      </p:sp>
      <p:sp>
        <p:nvSpPr>
          <p:cNvPr id="13" name="圆角矩形 12"/>
          <p:cNvSpPr/>
          <p:nvPr/>
        </p:nvSpPr>
        <p:spPr>
          <a:xfrm>
            <a:off x="6066457" y="1040384"/>
            <a:ext cx="1961927" cy="360000"/>
          </a:xfrm>
          <a:prstGeom prst="roundRect">
            <a:avLst>
              <a:gd name="adj" fmla="val 50000"/>
            </a:avLst>
          </a:prstGeom>
          <a:solidFill>
            <a:srgbClr val="5EC6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itchFamily="34" charset="-122"/>
                <a:ea typeface="微软雅黑" pitchFamily="34" charset="-122"/>
              </a:rPr>
              <a:t>统一展示 </a:t>
            </a:r>
          </a:p>
        </p:txBody>
      </p:sp>
      <p:sp>
        <p:nvSpPr>
          <p:cNvPr id="14" name="圆角矩形 13"/>
          <p:cNvSpPr/>
          <p:nvPr/>
        </p:nvSpPr>
        <p:spPr>
          <a:xfrm>
            <a:off x="6066457" y="1792140"/>
            <a:ext cx="1961927" cy="360000"/>
          </a:xfrm>
          <a:prstGeom prst="roundRect">
            <a:avLst>
              <a:gd name="adj" fmla="val 50000"/>
            </a:avLst>
          </a:prstGeom>
          <a:solidFill>
            <a:srgbClr val="9BBB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t>提升形象</a:t>
            </a:r>
            <a:endParaRPr lang="zh-CN" altLang="en-US" sz="1600" b="1" dirty="0"/>
          </a:p>
        </p:txBody>
      </p:sp>
      <p:sp>
        <p:nvSpPr>
          <p:cNvPr id="15" name="圆角矩形 14"/>
          <p:cNvSpPr/>
          <p:nvPr/>
        </p:nvSpPr>
        <p:spPr>
          <a:xfrm>
            <a:off x="6066457" y="2544279"/>
            <a:ext cx="1961927" cy="360000"/>
          </a:xfrm>
          <a:prstGeom prst="roundRect">
            <a:avLst>
              <a:gd name="adj" fmla="val 50000"/>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indent="-457200" algn="ctr" eaLnBrk="0" fontAlgn="base" hangingPunct="0">
              <a:spcBef>
                <a:spcPct val="0"/>
              </a:spcBef>
              <a:spcAft>
                <a:spcPct val="0"/>
              </a:spcAft>
            </a:pPr>
            <a:r>
              <a:rPr lang="zh-CN" altLang="en-US" sz="1600" b="1" dirty="0">
                <a:solidFill>
                  <a:schemeClr val="bg1"/>
                </a:solidFill>
                <a:latin typeface="微软雅黑" pitchFamily="34" charset="-122"/>
                <a:ea typeface="微软雅黑" pitchFamily="34" charset="-122"/>
                <a:cs typeface="宋体" pitchFamily="2" charset="-122"/>
              </a:rPr>
              <a:t>增加访问</a:t>
            </a:r>
            <a:endParaRPr lang="zh-CN" altLang="zh-CN" sz="1600" b="1" dirty="0">
              <a:solidFill>
                <a:schemeClr val="bg1"/>
              </a:solidFill>
              <a:latin typeface="微软雅黑" pitchFamily="34" charset="-122"/>
              <a:ea typeface="微软雅黑" pitchFamily="34" charset="-122"/>
              <a:cs typeface="宋体" pitchFamily="2" charset="-122"/>
            </a:endParaRPr>
          </a:p>
        </p:txBody>
      </p:sp>
      <p:sp>
        <p:nvSpPr>
          <p:cNvPr id="16" name="圆角矩形 15"/>
          <p:cNvSpPr/>
          <p:nvPr/>
        </p:nvSpPr>
        <p:spPr>
          <a:xfrm>
            <a:off x="6066457" y="3295652"/>
            <a:ext cx="1961927" cy="360000"/>
          </a:xfrm>
          <a:prstGeom prst="roundRect">
            <a:avLst>
              <a:gd name="adj" fmla="val 50000"/>
            </a:avLst>
          </a:prstGeom>
          <a:solidFill>
            <a:srgbClr val="F88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t>简洁易记</a:t>
            </a:r>
            <a:endParaRPr lang="zh-CN" altLang="en-US" sz="1600" b="1" dirty="0"/>
          </a:p>
        </p:txBody>
      </p:sp>
      <p:sp>
        <p:nvSpPr>
          <p:cNvPr id="17" name="圆角矩形 16"/>
          <p:cNvSpPr/>
          <p:nvPr/>
        </p:nvSpPr>
        <p:spPr>
          <a:xfrm>
            <a:off x="6066457" y="4047409"/>
            <a:ext cx="1961927" cy="360000"/>
          </a:xfrm>
          <a:prstGeom prst="roundRect">
            <a:avLst>
              <a:gd name="adj" fmla="val 50000"/>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indent="-457200" algn="ctr" eaLnBrk="0" fontAlgn="base" hangingPunct="0">
              <a:spcBef>
                <a:spcPct val="0"/>
              </a:spcBef>
              <a:spcAft>
                <a:spcPct val="0"/>
              </a:spcAft>
            </a:pPr>
            <a:r>
              <a:rPr lang="zh-CN" altLang="en-US" sz="1400" b="1" dirty="0">
                <a:solidFill>
                  <a:schemeClr val="bg1"/>
                </a:solidFill>
                <a:latin typeface="微软雅黑" pitchFamily="34" charset="-122"/>
                <a:ea typeface="微软雅黑" pitchFamily="34" charset="-122"/>
                <a:cs typeface="宋体" pitchFamily="2" charset="-122"/>
              </a:rPr>
              <a:t>利于传播</a:t>
            </a:r>
            <a:endParaRPr lang="zh-CN" altLang="zh-CN" sz="1400" b="1" dirty="0">
              <a:solidFill>
                <a:schemeClr val="bg1"/>
              </a:solidFill>
              <a:latin typeface="微软雅黑" pitchFamily="34" charset="-122"/>
              <a:ea typeface="微软雅黑" pitchFamily="34" charset="-122"/>
              <a:cs typeface="宋体" pitchFamily="2" charset="-122"/>
            </a:endParaRPr>
          </a:p>
        </p:txBody>
      </p:sp>
      <p:grpSp>
        <p:nvGrpSpPr>
          <p:cNvPr id="18" name="组合 17"/>
          <p:cNvGrpSpPr/>
          <p:nvPr/>
        </p:nvGrpSpPr>
        <p:grpSpPr>
          <a:xfrm>
            <a:off x="4644009" y="1205210"/>
            <a:ext cx="1426492" cy="3041096"/>
            <a:chOff x="5988065" y="2067059"/>
            <a:chExt cx="1256797" cy="3041096"/>
          </a:xfrm>
        </p:grpSpPr>
        <p:grpSp>
          <p:nvGrpSpPr>
            <p:cNvPr id="19" name="组合 18"/>
            <p:cNvGrpSpPr/>
            <p:nvPr/>
          </p:nvGrpSpPr>
          <p:grpSpPr>
            <a:xfrm>
              <a:off x="5988676" y="2067059"/>
              <a:ext cx="1256186" cy="1520203"/>
              <a:chOff x="5988676" y="2067059"/>
              <a:chExt cx="1256186" cy="1520203"/>
            </a:xfrm>
          </p:grpSpPr>
          <p:sp>
            <p:nvSpPr>
              <p:cNvPr id="24" name="任意多边形 23"/>
              <p:cNvSpPr/>
              <p:nvPr/>
            </p:nvSpPr>
            <p:spPr>
              <a:xfrm>
                <a:off x="5995001" y="2832476"/>
                <a:ext cx="1249861" cy="754786"/>
              </a:xfrm>
              <a:custGeom>
                <a:avLst/>
                <a:gdLst>
                  <a:gd name="connsiteX0" fmla="*/ 0 w 1249861"/>
                  <a:gd name="connsiteY0" fmla="*/ 754786 h 754786"/>
                  <a:gd name="connsiteX1" fmla="*/ 803482 w 1249861"/>
                  <a:gd name="connsiteY1" fmla="*/ 2705 h 754786"/>
                  <a:gd name="connsiteX2" fmla="*/ 1249861 w 1249861"/>
                  <a:gd name="connsiteY2" fmla="*/ 0 h 754786"/>
                </a:gdLst>
                <a:ahLst/>
                <a:cxnLst>
                  <a:cxn ang="0">
                    <a:pos x="connsiteX0" y="connsiteY0"/>
                  </a:cxn>
                  <a:cxn ang="0">
                    <a:pos x="connsiteX1" y="connsiteY1"/>
                  </a:cxn>
                  <a:cxn ang="0">
                    <a:pos x="connsiteX2" y="connsiteY2"/>
                  </a:cxn>
                </a:cxnLst>
                <a:rect l="l" t="t" r="r" b="b"/>
                <a:pathLst>
                  <a:path w="1249861" h="754786">
                    <a:moveTo>
                      <a:pt x="0" y="754786"/>
                    </a:moveTo>
                    <a:lnTo>
                      <a:pt x="803482" y="2705"/>
                    </a:lnTo>
                    <a:lnTo>
                      <a:pt x="1249861" y="0"/>
                    </a:lnTo>
                  </a:path>
                </a:pathLst>
              </a:custGeom>
              <a:noFill/>
              <a:ln w="19050">
                <a:solidFill>
                  <a:srgbClr val="546E7A"/>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5988676" y="2067059"/>
                <a:ext cx="1242811" cy="1513268"/>
              </a:xfrm>
              <a:custGeom>
                <a:avLst/>
                <a:gdLst>
                  <a:gd name="connsiteX0" fmla="*/ 0 w 1242811"/>
                  <a:gd name="connsiteY0" fmla="*/ 1513268 h 1513268"/>
                  <a:gd name="connsiteX1" fmla="*/ 824248 w 1242811"/>
                  <a:gd name="connsiteY1" fmla="*/ 6440 h 1513268"/>
                  <a:gd name="connsiteX2" fmla="*/ 1242811 w 1242811"/>
                  <a:gd name="connsiteY2" fmla="*/ 0 h 1513268"/>
                </a:gdLst>
                <a:ahLst/>
                <a:cxnLst>
                  <a:cxn ang="0">
                    <a:pos x="connsiteX0" y="connsiteY0"/>
                  </a:cxn>
                  <a:cxn ang="0">
                    <a:pos x="connsiteX1" y="connsiteY1"/>
                  </a:cxn>
                  <a:cxn ang="0">
                    <a:pos x="connsiteX2" y="connsiteY2"/>
                  </a:cxn>
                </a:cxnLst>
                <a:rect l="l" t="t" r="r" b="b"/>
                <a:pathLst>
                  <a:path w="1242811" h="1513268">
                    <a:moveTo>
                      <a:pt x="0" y="1513268"/>
                    </a:moveTo>
                    <a:lnTo>
                      <a:pt x="824248" y="6440"/>
                    </a:lnTo>
                    <a:lnTo>
                      <a:pt x="1242811" y="0"/>
                    </a:lnTo>
                  </a:path>
                </a:pathLst>
              </a:custGeom>
              <a:noFill/>
              <a:ln w="19050">
                <a:solidFill>
                  <a:srgbClr val="546E7A"/>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flipV="1">
              <a:off x="5988065" y="3587952"/>
              <a:ext cx="1256186" cy="1520203"/>
              <a:chOff x="5988676" y="2067059"/>
              <a:chExt cx="1256186" cy="1520203"/>
            </a:xfrm>
          </p:grpSpPr>
          <p:sp>
            <p:nvSpPr>
              <p:cNvPr id="22" name="任意多边形 21"/>
              <p:cNvSpPr/>
              <p:nvPr/>
            </p:nvSpPr>
            <p:spPr>
              <a:xfrm>
                <a:off x="5995001" y="2832476"/>
                <a:ext cx="1249861" cy="754786"/>
              </a:xfrm>
              <a:custGeom>
                <a:avLst/>
                <a:gdLst>
                  <a:gd name="connsiteX0" fmla="*/ 0 w 1249861"/>
                  <a:gd name="connsiteY0" fmla="*/ 754786 h 754786"/>
                  <a:gd name="connsiteX1" fmla="*/ 803482 w 1249861"/>
                  <a:gd name="connsiteY1" fmla="*/ 2705 h 754786"/>
                  <a:gd name="connsiteX2" fmla="*/ 1249861 w 1249861"/>
                  <a:gd name="connsiteY2" fmla="*/ 0 h 754786"/>
                </a:gdLst>
                <a:ahLst/>
                <a:cxnLst>
                  <a:cxn ang="0">
                    <a:pos x="connsiteX0" y="connsiteY0"/>
                  </a:cxn>
                  <a:cxn ang="0">
                    <a:pos x="connsiteX1" y="connsiteY1"/>
                  </a:cxn>
                  <a:cxn ang="0">
                    <a:pos x="connsiteX2" y="connsiteY2"/>
                  </a:cxn>
                </a:cxnLst>
                <a:rect l="l" t="t" r="r" b="b"/>
                <a:pathLst>
                  <a:path w="1249861" h="754786">
                    <a:moveTo>
                      <a:pt x="0" y="754786"/>
                    </a:moveTo>
                    <a:lnTo>
                      <a:pt x="803482" y="2705"/>
                    </a:lnTo>
                    <a:lnTo>
                      <a:pt x="1249861" y="0"/>
                    </a:lnTo>
                  </a:path>
                </a:pathLst>
              </a:custGeom>
              <a:noFill/>
              <a:ln w="19050">
                <a:solidFill>
                  <a:srgbClr val="546E7A"/>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988676" y="2067059"/>
                <a:ext cx="1242811" cy="1513268"/>
              </a:xfrm>
              <a:custGeom>
                <a:avLst/>
                <a:gdLst>
                  <a:gd name="connsiteX0" fmla="*/ 0 w 1242811"/>
                  <a:gd name="connsiteY0" fmla="*/ 1513268 h 1513268"/>
                  <a:gd name="connsiteX1" fmla="*/ 824248 w 1242811"/>
                  <a:gd name="connsiteY1" fmla="*/ 6440 h 1513268"/>
                  <a:gd name="connsiteX2" fmla="*/ 1242811 w 1242811"/>
                  <a:gd name="connsiteY2" fmla="*/ 0 h 1513268"/>
                </a:gdLst>
                <a:ahLst/>
                <a:cxnLst>
                  <a:cxn ang="0">
                    <a:pos x="connsiteX0" y="connsiteY0"/>
                  </a:cxn>
                  <a:cxn ang="0">
                    <a:pos x="connsiteX1" y="connsiteY1"/>
                  </a:cxn>
                  <a:cxn ang="0">
                    <a:pos x="connsiteX2" y="connsiteY2"/>
                  </a:cxn>
                </a:cxnLst>
                <a:rect l="l" t="t" r="r" b="b"/>
                <a:pathLst>
                  <a:path w="1242811" h="1513268">
                    <a:moveTo>
                      <a:pt x="0" y="1513268"/>
                    </a:moveTo>
                    <a:lnTo>
                      <a:pt x="824248" y="6440"/>
                    </a:lnTo>
                    <a:lnTo>
                      <a:pt x="1242811" y="0"/>
                    </a:lnTo>
                  </a:path>
                </a:pathLst>
              </a:custGeom>
              <a:noFill/>
              <a:ln w="19050">
                <a:solidFill>
                  <a:srgbClr val="546E7A"/>
                </a:solidFill>
                <a:prstDash val="dash"/>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直接连接符 20"/>
            <p:cNvCxnSpPr>
              <a:stCxn id="25" idx="0"/>
              <a:endCxn id="15" idx="1"/>
            </p:cNvCxnSpPr>
            <p:nvPr/>
          </p:nvCxnSpPr>
          <p:spPr>
            <a:xfrm>
              <a:off x="5988676" y="3580327"/>
              <a:ext cx="1252623" cy="5801"/>
            </a:xfrm>
            <a:prstGeom prst="line">
              <a:avLst/>
            </a:prstGeom>
            <a:ln w="19050">
              <a:prstDash val="dash"/>
              <a:tailEnd type="stealth"/>
            </a:ln>
          </p:spPr>
          <p:style>
            <a:lnRef idx="1">
              <a:schemeClr val="accent1"/>
            </a:lnRef>
            <a:fillRef idx="0">
              <a:schemeClr val="accent1"/>
            </a:fillRef>
            <a:effectRef idx="0">
              <a:schemeClr val="accent1"/>
            </a:effectRef>
            <a:fontRef idx="minor">
              <a:schemeClr val="tx1"/>
            </a:fontRef>
          </p:style>
        </p:cxnSp>
      </p:grpSp>
      <p:sp>
        <p:nvSpPr>
          <p:cNvPr id="57" name="矩形 56"/>
          <p:cNvSpPr/>
          <p:nvPr/>
        </p:nvSpPr>
        <p:spPr bwMode="auto">
          <a:xfrm>
            <a:off x="0" y="1828800"/>
            <a:ext cx="12192000" cy="4592782"/>
          </a:xfrm>
          <a:prstGeom prst="rect">
            <a:avLst/>
          </a:prstGeom>
          <a:noFill/>
          <a:ln>
            <a:noFill/>
          </a:ln>
        </p:spPr>
        <p:txBody>
          <a:bodyPr wrap="square" rtlCol="0" anchor="ctr">
            <a:noAutofit/>
          </a:bodyPr>
          <a:lstStyle/>
          <a:p>
            <a:pPr algn="ctr" eaLnBrk="1" hangingPunct="1">
              <a:spcBef>
                <a:spcPct val="0"/>
              </a:spcBef>
              <a:buFontTx/>
              <a:buNone/>
            </a:pPr>
            <a:endParaRPr lang="zh-CN" altLang="en-US">
              <a:solidFill>
                <a:srgbClr val="FFFFFF"/>
              </a:solidFill>
              <a:cs typeface="+mn-ea"/>
              <a:sym typeface="+mn-lt"/>
            </a:endParaRPr>
          </a:p>
        </p:txBody>
      </p:sp>
      <p:grpSp>
        <p:nvGrpSpPr>
          <p:cNvPr id="58" name="组合 57"/>
          <p:cNvGrpSpPr/>
          <p:nvPr/>
        </p:nvGrpSpPr>
        <p:grpSpPr>
          <a:xfrm flipH="1">
            <a:off x="1313706" y="1410142"/>
            <a:ext cx="1188525" cy="789274"/>
            <a:chOff x="7264316" y="2648862"/>
            <a:chExt cx="1366013" cy="907139"/>
          </a:xfrm>
        </p:grpSpPr>
        <p:sp>
          <p:nvSpPr>
            <p:cNvPr id="59" name="Freeform 5"/>
            <p:cNvSpPr>
              <a:spLocks/>
            </p:cNvSpPr>
            <p:nvPr/>
          </p:nvSpPr>
          <p:spPr bwMode="auto">
            <a:xfrm>
              <a:off x="7274416" y="2733199"/>
              <a:ext cx="1355913" cy="822802"/>
            </a:xfrm>
            <a:custGeom>
              <a:avLst/>
              <a:gdLst>
                <a:gd name="T0" fmla="*/ 1430 w 1758"/>
                <a:gd name="T1" fmla="*/ 386 h 1064"/>
                <a:gd name="T2" fmla="*/ 918 w 1758"/>
                <a:gd name="T3" fmla="*/ 0 h 1064"/>
                <a:gd name="T4" fmla="*/ 443 w 1758"/>
                <a:gd name="T5" fmla="*/ 291 h 1064"/>
                <a:gd name="T6" fmla="*/ 388 w 1758"/>
                <a:gd name="T7" fmla="*/ 287 h 1064"/>
                <a:gd name="T8" fmla="*/ 0 w 1758"/>
                <a:gd name="T9" fmla="*/ 676 h 1064"/>
                <a:gd name="T10" fmla="*/ 388 w 1758"/>
                <a:gd name="T11" fmla="*/ 1064 h 1064"/>
                <a:gd name="T12" fmla="*/ 1419 w 1758"/>
                <a:gd name="T13" fmla="*/ 1064 h 1064"/>
                <a:gd name="T14" fmla="*/ 1758 w 1758"/>
                <a:gd name="T15" fmla="*/ 725 h 1064"/>
                <a:gd name="T16" fmla="*/ 1430 w 1758"/>
                <a:gd name="T17" fmla="*/ 38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8" h="1064">
                  <a:moveTo>
                    <a:pt x="1430" y="386"/>
                  </a:moveTo>
                  <a:cubicBezTo>
                    <a:pt x="1367" y="163"/>
                    <a:pt x="1162" y="0"/>
                    <a:pt x="918" y="0"/>
                  </a:cubicBezTo>
                  <a:cubicBezTo>
                    <a:pt x="711" y="0"/>
                    <a:pt x="531" y="118"/>
                    <a:pt x="443" y="291"/>
                  </a:cubicBezTo>
                  <a:cubicBezTo>
                    <a:pt x="425" y="289"/>
                    <a:pt x="407" y="287"/>
                    <a:pt x="388" y="287"/>
                  </a:cubicBezTo>
                  <a:cubicBezTo>
                    <a:pt x="173" y="287"/>
                    <a:pt x="0" y="461"/>
                    <a:pt x="0" y="676"/>
                  </a:cubicBezTo>
                  <a:cubicBezTo>
                    <a:pt x="0" y="890"/>
                    <a:pt x="173" y="1064"/>
                    <a:pt x="388" y="1064"/>
                  </a:cubicBezTo>
                  <a:cubicBezTo>
                    <a:pt x="1419" y="1064"/>
                    <a:pt x="1419" y="1064"/>
                    <a:pt x="1419" y="1064"/>
                  </a:cubicBezTo>
                  <a:cubicBezTo>
                    <a:pt x="1606" y="1064"/>
                    <a:pt x="1758" y="912"/>
                    <a:pt x="1758" y="725"/>
                  </a:cubicBezTo>
                  <a:cubicBezTo>
                    <a:pt x="1758" y="542"/>
                    <a:pt x="1612" y="392"/>
                    <a:pt x="1430" y="386"/>
                  </a:cubicBezTo>
                  <a:close/>
                </a:path>
              </a:pathLst>
            </a:custGeom>
            <a:solidFill>
              <a:srgbClr val="6B933F"/>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5"/>
            <p:cNvSpPr>
              <a:spLocks/>
            </p:cNvSpPr>
            <p:nvPr/>
          </p:nvSpPr>
          <p:spPr bwMode="auto">
            <a:xfrm>
              <a:off x="7264316" y="2648862"/>
              <a:ext cx="1355913" cy="822802"/>
            </a:xfrm>
            <a:custGeom>
              <a:avLst/>
              <a:gdLst>
                <a:gd name="T0" fmla="*/ 1430 w 1758"/>
                <a:gd name="T1" fmla="*/ 386 h 1064"/>
                <a:gd name="T2" fmla="*/ 918 w 1758"/>
                <a:gd name="T3" fmla="*/ 0 h 1064"/>
                <a:gd name="T4" fmla="*/ 443 w 1758"/>
                <a:gd name="T5" fmla="*/ 291 h 1064"/>
                <a:gd name="T6" fmla="*/ 388 w 1758"/>
                <a:gd name="T7" fmla="*/ 287 h 1064"/>
                <a:gd name="T8" fmla="*/ 0 w 1758"/>
                <a:gd name="T9" fmla="*/ 676 h 1064"/>
                <a:gd name="T10" fmla="*/ 388 w 1758"/>
                <a:gd name="T11" fmla="*/ 1064 h 1064"/>
                <a:gd name="T12" fmla="*/ 1419 w 1758"/>
                <a:gd name="T13" fmla="*/ 1064 h 1064"/>
                <a:gd name="T14" fmla="*/ 1758 w 1758"/>
                <a:gd name="T15" fmla="*/ 725 h 1064"/>
                <a:gd name="T16" fmla="*/ 1430 w 1758"/>
                <a:gd name="T17" fmla="*/ 38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8" h="1064">
                  <a:moveTo>
                    <a:pt x="1430" y="386"/>
                  </a:moveTo>
                  <a:cubicBezTo>
                    <a:pt x="1367" y="163"/>
                    <a:pt x="1162" y="0"/>
                    <a:pt x="918" y="0"/>
                  </a:cubicBezTo>
                  <a:cubicBezTo>
                    <a:pt x="711" y="0"/>
                    <a:pt x="531" y="118"/>
                    <a:pt x="443" y="291"/>
                  </a:cubicBezTo>
                  <a:cubicBezTo>
                    <a:pt x="425" y="289"/>
                    <a:pt x="407" y="287"/>
                    <a:pt x="388" y="287"/>
                  </a:cubicBezTo>
                  <a:cubicBezTo>
                    <a:pt x="173" y="287"/>
                    <a:pt x="0" y="461"/>
                    <a:pt x="0" y="676"/>
                  </a:cubicBezTo>
                  <a:cubicBezTo>
                    <a:pt x="0" y="890"/>
                    <a:pt x="173" y="1064"/>
                    <a:pt x="388" y="1064"/>
                  </a:cubicBezTo>
                  <a:cubicBezTo>
                    <a:pt x="1419" y="1064"/>
                    <a:pt x="1419" y="1064"/>
                    <a:pt x="1419" y="1064"/>
                  </a:cubicBezTo>
                  <a:cubicBezTo>
                    <a:pt x="1606" y="1064"/>
                    <a:pt x="1758" y="912"/>
                    <a:pt x="1758" y="725"/>
                  </a:cubicBezTo>
                  <a:cubicBezTo>
                    <a:pt x="1758" y="542"/>
                    <a:pt x="1612" y="392"/>
                    <a:pt x="1430" y="386"/>
                  </a:cubicBezTo>
                  <a:close/>
                </a:path>
              </a:pathLst>
            </a:custGeom>
            <a:solidFill>
              <a:srgbClr val="91BC62"/>
            </a:solidFill>
            <a:ln w="3175">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61" name="组合 60"/>
          <p:cNvGrpSpPr/>
          <p:nvPr/>
        </p:nvGrpSpPr>
        <p:grpSpPr>
          <a:xfrm>
            <a:off x="1262859" y="3086807"/>
            <a:ext cx="1250851" cy="821764"/>
            <a:chOff x="7274416" y="2665216"/>
            <a:chExt cx="1355913" cy="890785"/>
          </a:xfrm>
        </p:grpSpPr>
        <p:sp>
          <p:nvSpPr>
            <p:cNvPr id="62" name="Freeform 5"/>
            <p:cNvSpPr>
              <a:spLocks/>
            </p:cNvSpPr>
            <p:nvPr/>
          </p:nvSpPr>
          <p:spPr bwMode="auto">
            <a:xfrm>
              <a:off x="7274416" y="2733199"/>
              <a:ext cx="1355913" cy="822802"/>
            </a:xfrm>
            <a:custGeom>
              <a:avLst/>
              <a:gdLst>
                <a:gd name="T0" fmla="*/ 1430 w 1758"/>
                <a:gd name="T1" fmla="*/ 386 h 1064"/>
                <a:gd name="T2" fmla="*/ 918 w 1758"/>
                <a:gd name="T3" fmla="*/ 0 h 1064"/>
                <a:gd name="T4" fmla="*/ 443 w 1758"/>
                <a:gd name="T5" fmla="*/ 291 h 1064"/>
                <a:gd name="T6" fmla="*/ 388 w 1758"/>
                <a:gd name="T7" fmla="*/ 287 h 1064"/>
                <a:gd name="T8" fmla="*/ 0 w 1758"/>
                <a:gd name="T9" fmla="*/ 676 h 1064"/>
                <a:gd name="T10" fmla="*/ 388 w 1758"/>
                <a:gd name="T11" fmla="*/ 1064 h 1064"/>
                <a:gd name="T12" fmla="*/ 1419 w 1758"/>
                <a:gd name="T13" fmla="*/ 1064 h 1064"/>
                <a:gd name="T14" fmla="*/ 1758 w 1758"/>
                <a:gd name="T15" fmla="*/ 725 h 1064"/>
                <a:gd name="T16" fmla="*/ 1430 w 1758"/>
                <a:gd name="T17" fmla="*/ 38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8" h="1064">
                  <a:moveTo>
                    <a:pt x="1430" y="386"/>
                  </a:moveTo>
                  <a:cubicBezTo>
                    <a:pt x="1367" y="163"/>
                    <a:pt x="1162" y="0"/>
                    <a:pt x="918" y="0"/>
                  </a:cubicBezTo>
                  <a:cubicBezTo>
                    <a:pt x="711" y="0"/>
                    <a:pt x="531" y="118"/>
                    <a:pt x="443" y="291"/>
                  </a:cubicBezTo>
                  <a:cubicBezTo>
                    <a:pt x="425" y="289"/>
                    <a:pt x="407" y="287"/>
                    <a:pt x="388" y="287"/>
                  </a:cubicBezTo>
                  <a:cubicBezTo>
                    <a:pt x="173" y="287"/>
                    <a:pt x="0" y="461"/>
                    <a:pt x="0" y="676"/>
                  </a:cubicBezTo>
                  <a:cubicBezTo>
                    <a:pt x="0" y="890"/>
                    <a:pt x="173" y="1064"/>
                    <a:pt x="388" y="1064"/>
                  </a:cubicBezTo>
                  <a:cubicBezTo>
                    <a:pt x="1419" y="1064"/>
                    <a:pt x="1419" y="1064"/>
                    <a:pt x="1419" y="1064"/>
                  </a:cubicBezTo>
                  <a:cubicBezTo>
                    <a:pt x="1606" y="1064"/>
                    <a:pt x="1758" y="912"/>
                    <a:pt x="1758" y="725"/>
                  </a:cubicBezTo>
                  <a:cubicBezTo>
                    <a:pt x="1758" y="542"/>
                    <a:pt x="1612" y="392"/>
                    <a:pt x="1430" y="386"/>
                  </a:cubicBezTo>
                  <a:close/>
                </a:path>
              </a:pathLst>
            </a:custGeom>
            <a:solidFill>
              <a:srgbClr val="243C5A"/>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5"/>
            <p:cNvSpPr>
              <a:spLocks/>
            </p:cNvSpPr>
            <p:nvPr/>
          </p:nvSpPr>
          <p:spPr bwMode="auto">
            <a:xfrm>
              <a:off x="7274416" y="2665216"/>
              <a:ext cx="1355913" cy="822802"/>
            </a:xfrm>
            <a:custGeom>
              <a:avLst/>
              <a:gdLst>
                <a:gd name="T0" fmla="*/ 1430 w 1758"/>
                <a:gd name="T1" fmla="*/ 386 h 1064"/>
                <a:gd name="T2" fmla="*/ 918 w 1758"/>
                <a:gd name="T3" fmla="*/ 0 h 1064"/>
                <a:gd name="T4" fmla="*/ 443 w 1758"/>
                <a:gd name="T5" fmla="*/ 291 h 1064"/>
                <a:gd name="T6" fmla="*/ 388 w 1758"/>
                <a:gd name="T7" fmla="*/ 287 h 1064"/>
                <a:gd name="T8" fmla="*/ 0 w 1758"/>
                <a:gd name="T9" fmla="*/ 676 h 1064"/>
                <a:gd name="T10" fmla="*/ 388 w 1758"/>
                <a:gd name="T11" fmla="*/ 1064 h 1064"/>
                <a:gd name="T12" fmla="*/ 1419 w 1758"/>
                <a:gd name="T13" fmla="*/ 1064 h 1064"/>
                <a:gd name="T14" fmla="*/ 1758 w 1758"/>
                <a:gd name="T15" fmla="*/ 725 h 1064"/>
                <a:gd name="T16" fmla="*/ 1430 w 1758"/>
                <a:gd name="T17" fmla="*/ 38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8" h="1064">
                  <a:moveTo>
                    <a:pt x="1430" y="386"/>
                  </a:moveTo>
                  <a:cubicBezTo>
                    <a:pt x="1367" y="163"/>
                    <a:pt x="1162" y="0"/>
                    <a:pt x="918" y="0"/>
                  </a:cubicBezTo>
                  <a:cubicBezTo>
                    <a:pt x="711" y="0"/>
                    <a:pt x="531" y="118"/>
                    <a:pt x="443" y="291"/>
                  </a:cubicBezTo>
                  <a:cubicBezTo>
                    <a:pt x="425" y="289"/>
                    <a:pt x="407" y="287"/>
                    <a:pt x="388" y="287"/>
                  </a:cubicBezTo>
                  <a:cubicBezTo>
                    <a:pt x="173" y="287"/>
                    <a:pt x="0" y="461"/>
                    <a:pt x="0" y="676"/>
                  </a:cubicBezTo>
                  <a:cubicBezTo>
                    <a:pt x="0" y="890"/>
                    <a:pt x="173" y="1064"/>
                    <a:pt x="388" y="1064"/>
                  </a:cubicBezTo>
                  <a:cubicBezTo>
                    <a:pt x="1419" y="1064"/>
                    <a:pt x="1419" y="1064"/>
                    <a:pt x="1419" y="1064"/>
                  </a:cubicBezTo>
                  <a:cubicBezTo>
                    <a:pt x="1606" y="1064"/>
                    <a:pt x="1758" y="912"/>
                    <a:pt x="1758" y="725"/>
                  </a:cubicBezTo>
                  <a:cubicBezTo>
                    <a:pt x="1758" y="542"/>
                    <a:pt x="1612" y="392"/>
                    <a:pt x="1430" y="386"/>
                  </a:cubicBezTo>
                  <a:close/>
                </a:path>
              </a:pathLst>
            </a:custGeom>
            <a:solidFill>
              <a:srgbClr val="2E4D72"/>
            </a:solidFill>
            <a:ln w="3175">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73" name="文本框 48"/>
          <p:cNvSpPr txBox="1"/>
          <p:nvPr/>
        </p:nvSpPr>
        <p:spPr>
          <a:xfrm>
            <a:off x="3075793" y="2385602"/>
            <a:ext cx="1430194" cy="732508"/>
          </a:xfrm>
          <a:prstGeom prst="rect">
            <a:avLst/>
          </a:prstGeom>
          <a:solidFill>
            <a:srgbClr val="0070C0"/>
          </a:solidFill>
          <a:ln>
            <a:solidFill>
              <a:srgbClr val="0070C0"/>
            </a:solidFill>
          </a:ln>
        </p:spPr>
        <p:style>
          <a:lnRef idx="3">
            <a:schemeClr val="lt1"/>
          </a:lnRef>
          <a:fillRef idx="1">
            <a:schemeClr val="accent5"/>
          </a:fillRef>
          <a:effectRef idx="1">
            <a:schemeClr val="accent5"/>
          </a:effectRef>
          <a:fontRef idx="minor">
            <a:schemeClr val="lt1"/>
          </a:fontRef>
        </p:style>
        <p:txBody>
          <a:bodyPr wrap="square" rtlCol="0">
            <a:spAutoFit/>
          </a:bodyPr>
          <a:lstStyle/>
          <a:p>
            <a:pPr algn="ctr">
              <a:lnSpc>
                <a:spcPct val="130000"/>
              </a:lnSpc>
            </a:pPr>
            <a:r>
              <a:rPr lang="zh-CN" altLang="en-US" sz="1600" b="1" dirty="0" smtClean="0">
                <a:solidFill>
                  <a:schemeClr val="bg1"/>
                </a:solidFill>
                <a:cs typeface="+mn-ea"/>
                <a:sym typeface="+mn-lt"/>
              </a:rPr>
              <a:t>提升宣传推广效率和效果</a:t>
            </a:r>
            <a:endParaRPr lang="en-US" altLang="zh-CN" sz="1600" b="1" dirty="0" smtClean="0">
              <a:solidFill>
                <a:schemeClr val="bg1"/>
              </a:solidFill>
              <a:cs typeface="+mn-ea"/>
              <a:sym typeface="+mn-lt"/>
            </a:endParaRPr>
          </a:p>
        </p:txBody>
      </p:sp>
      <p:pic>
        <p:nvPicPr>
          <p:cNvPr id="74" name="图片 73"/>
          <p:cNvPicPr>
            <a:picLocks noChangeAspect="1"/>
          </p:cNvPicPr>
          <p:nvPr/>
        </p:nvPicPr>
        <p:blipFill>
          <a:blip r:embed="rId4" cstate="print">
            <a:clrChange>
              <a:clrFrom>
                <a:srgbClr val="FFFFFF"/>
              </a:clrFrom>
              <a:clrTo>
                <a:srgbClr val="FFFFFF">
                  <a:alpha val="0"/>
                </a:srgbClr>
              </a:clrTo>
            </a:clrChange>
            <a:biLevel thresh="50000"/>
            <a:extLst>
              <a:ext uri="{28A0092B-C50C-407E-A947-70E740481C1C}">
                <a14:useLocalDpi xmlns:a14="http://schemas.microsoft.com/office/drawing/2010/main" val="0"/>
              </a:ext>
            </a:extLst>
          </a:blip>
          <a:stretch>
            <a:fillRect/>
          </a:stretch>
        </p:blipFill>
        <p:spPr>
          <a:xfrm>
            <a:off x="1447971" y="1616614"/>
            <a:ext cx="828648" cy="449707"/>
          </a:xfrm>
          <a:prstGeom prst="rect">
            <a:avLst/>
          </a:prstGeom>
        </p:spPr>
      </p:pic>
      <p:pic>
        <p:nvPicPr>
          <p:cNvPr id="75" name="图片 74"/>
          <p:cNvPicPr>
            <a:picLocks noChangeAspect="1"/>
          </p:cNvPicPr>
          <p:nvPr/>
        </p:nvPicPr>
        <p:blipFill rotWithShape="1">
          <a:blip r:embed="rId5" cstate="print">
            <a:lum bright="70000" contrast="-7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r="72452"/>
          <a:stretch/>
        </p:blipFill>
        <p:spPr>
          <a:xfrm>
            <a:off x="1678008" y="3182590"/>
            <a:ext cx="451390" cy="655418"/>
          </a:xfrm>
          <a:prstGeom prst="rect">
            <a:avLst/>
          </a:prstGeom>
        </p:spPr>
      </p:pic>
      <p:sp>
        <p:nvSpPr>
          <p:cNvPr id="82" name="加号 81"/>
          <p:cNvSpPr/>
          <p:nvPr/>
        </p:nvSpPr>
        <p:spPr>
          <a:xfrm>
            <a:off x="1688197" y="2387176"/>
            <a:ext cx="400174" cy="351435"/>
          </a:xfrm>
          <a:prstGeom prst="mathPlus">
            <a:avLst/>
          </a:prstGeom>
          <a:solidFill>
            <a:schemeClr val="tx1">
              <a:lumMod val="85000"/>
              <a:lumOff val="15000"/>
            </a:schemeClr>
          </a:solidFill>
          <a:ln>
            <a:solidFill>
              <a:schemeClr val="tx1">
                <a:lumMod val="85000"/>
                <a:lumOff val="15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cxnSp>
        <p:nvCxnSpPr>
          <p:cNvPr id="85" name="曲线连接符 84"/>
          <p:cNvCxnSpPr>
            <a:stCxn id="63" idx="7"/>
            <a:endCxn id="73" idx="2"/>
          </p:cNvCxnSpPr>
          <p:nvPr/>
        </p:nvCxnSpPr>
        <p:spPr>
          <a:xfrm flipV="1">
            <a:off x="2513710" y="3118110"/>
            <a:ext cx="1277180" cy="485906"/>
          </a:xfrm>
          <a:prstGeom prst="curvedConnector2">
            <a:avLst/>
          </a:prstGeom>
          <a:ln>
            <a:solidFill>
              <a:srgbClr val="0070C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86" name="曲线连接符 85"/>
          <p:cNvCxnSpPr>
            <a:endCxn id="73" idx="0"/>
          </p:cNvCxnSpPr>
          <p:nvPr/>
        </p:nvCxnSpPr>
        <p:spPr>
          <a:xfrm>
            <a:off x="2502231" y="1842174"/>
            <a:ext cx="1288659" cy="543428"/>
          </a:xfrm>
          <a:prstGeom prst="curvedConnector2">
            <a:avLst/>
          </a:prstGeom>
          <a:ln>
            <a:solidFill>
              <a:srgbClr val="0070C0"/>
            </a:solidFill>
            <a:prstDash val="sysDash"/>
            <a:tailEnd type="arrow"/>
          </a:ln>
        </p:spPr>
        <p:style>
          <a:lnRef idx="1">
            <a:schemeClr val="accent1"/>
          </a:lnRef>
          <a:fillRef idx="0">
            <a:schemeClr val="accent1"/>
          </a:fillRef>
          <a:effectRef idx="0">
            <a:schemeClr val="accent1"/>
          </a:effectRef>
          <a:fontRef idx="minor">
            <a:schemeClr val="tx1"/>
          </a:fontRef>
        </p:style>
      </p:cxnSp>
      <p:grpSp>
        <p:nvGrpSpPr>
          <p:cNvPr id="108" name="组合 6"/>
          <p:cNvGrpSpPr/>
          <p:nvPr/>
        </p:nvGrpSpPr>
        <p:grpSpPr>
          <a:xfrm>
            <a:off x="107504" y="285427"/>
            <a:ext cx="383705" cy="360041"/>
            <a:chOff x="3635896" y="2092618"/>
            <a:chExt cx="1130424" cy="1060709"/>
          </a:xfrm>
        </p:grpSpPr>
        <p:sp>
          <p:nvSpPr>
            <p:cNvPr id="109" name="等腰三角形 108"/>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等腰三角形 109"/>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01577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47"/>
          <p:cNvCxnSpPr>
            <a:stCxn id="24" idx="2"/>
            <a:endCxn id="14" idx="6"/>
          </p:cNvCxnSpPr>
          <p:nvPr/>
        </p:nvCxnSpPr>
        <p:spPr>
          <a:xfrm>
            <a:off x="1348895" y="2097123"/>
            <a:ext cx="6545717" cy="9711"/>
          </a:xfrm>
          <a:prstGeom prst="line">
            <a:avLst/>
          </a:prstGeom>
          <a:ln w="28575">
            <a:solidFill>
              <a:srgbClr val="546E7A"/>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Oval 64"/>
          <p:cNvSpPr/>
          <p:nvPr/>
        </p:nvSpPr>
        <p:spPr>
          <a:xfrm>
            <a:off x="6447849" y="1336284"/>
            <a:ext cx="1541098" cy="1541099"/>
          </a:xfrm>
          <a:prstGeom prst="ellipse">
            <a:avLst/>
          </a:prstGeom>
          <a:solidFill>
            <a:srgbClr val="F7F7F7"/>
          </a:solidFill>
          <a:ln w="285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solidFill>
                <a:schemeClr val="tx1"/>
              </a:solidFill>
            </a:endParaRPr>
          </a:p>
        </p:txBody>
      </p:sp>
      <p:sp>
        <p:nvSpPr>
          <p:cNvPr id="14" name="Oval 49"/>
          <p:cNvSpPr/>
          <p:nvPr/>
        </p:nvSpPr>
        <p:spPr>
          <a:xfrm>
            <a:off x="6542183" y="1430619"/>
            <a:ext cx="1352429" cy="13524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5" name="组合 4"/>
          <p:cNvGrpSpPr/>
          <p:nvPr/>
        </p:nvGrpSpPr>
        <p:grpSpPr>
          <a:xfrm>
            <a:off x="997410" y="1326573"/>
            <a:ext cx="2190765" cy="2859808"/>
            <a:chOff x="3714870" y="1336284"/>
            <a:chExt cx="2190765" cy="2859808"/>
          </a:xfrm>
        </p:grpSpPr>
        <p:grpSp>
          <p:nvGrpSpPr>
            <p:cNvPr id="15" name="Group 53"/>
            <p:cNvGrpSpPr/>
            <p:nvPr/>
          </p:nvGrpSpPr>
          <p:grpSpPr>
            <a:xfrm>
              <a:off x="3714870" y="3476977"/>
              <a:ext cx="2190765" cy="719115"/>
              <a:chOff x="2444877" y="3429006"/>
              <a:chExt cx="1643074" cy="539336"/>
            </a:xfrm>
          </p:grpSpPr>
          <p:sp>
            <p:nvSpPr>
              <p:cNvPr id="16" name="Rectangle 57"/>
              <p:cNvSpPr/>
              <p:nvPr/>
            </p:nvSpPr>
            <p:spPr>
              <a:xfrm>
                <a:off x="2444877" y="3706010"/>
                <a:ext cx="1643074" cy="262332"/>
              </a:xfrm>
              <a:prstGeom prst="rect">
                <a:avLst/>
              </a:prstGeom>
            </p:spPr>
            <p:txBody>
              <a:bodyPr wrap="square">
                <a:spAutoFit/>
              </a:bodyPr>
              <a:lstStyle/>
              <a:p>
                <a:pPr algn="ctr">
                  <a:lnSpc>
                    <a:spcPct val="130000"/>
                  </a:lnSpc>
                </a:pPr>
                <a:r>
                  <a:rPr lang="zh-CN" altLang="en-US" sz="1400" dirty="0" smtClean="0">
                    <a:solidFill>
                      <a:srgbClr val="595959"/>
                    </a:solidFill>
                  </a:rPr>
                  <a:t>注册手机域名</a:t>
                </a:r>
                <a:endParaRPr lang="zh-CN" altLang="en-US" sz="1400" dirty="0">
                  <a:solidFill>
                    <a:srgbClr val="595959"/>
                  </a:solidFill>
                </a:endParaRPr>
              </a:p>
            </p:txBody>
          </p:sp>
          <p:sp>
            <p:nvSpPr>
              <p:cNvPr id="17" name="Rectangle 58"/>
              <p:cNvSpPr/>
              <p:nvPr/>
            </p:nvSpPr>
            <p:spPr>
              <a:xfrm>
                <a:off x="2852479" y="3429006"/>
                <a:ext cx="827871" cy="276999"/>
              </a:xfrm>
              <a:prstGeom prst="rect">
                <a:avLst/>
              </a:prstGeom>
            </p:spPr>
            <p:txBody>
              <a:bodyPr wrap="none">
                <a:spAutoFit/>
              </a:bodyPr>
              <a:lstStyle/>
              <a:p>
                <a:pPr algn="ctr"/>
                <a:r>
                  <a:rPr lang="en-US" b="1" dirty="0">
                    <a:solidFill>
                      <a:schemeClr val="tx1">
                        <a:lumMod val="50000"/>
                        <a:lumOff val="50000"/>
                      </a:schemeClr>
                    </a:solidFill>
                    <a:latin typeface="Open Sans" pitchFamily="34" charset="0"/>
                    <a:ea typeface="Open Sans" pitchFamily="34" charset="0"/>
                    <a:cs typeface="Open Sans" pitchFamily="34" charset="0"/>
                  </a:rPr>
                  <a:t>STEP </a:t>
                </a:r>
                <a:r>
                  <a:rPr lang="en-US" b="1" dirty="0" smtClean="0">
                    <a:solidFill>
                      <a:schemeClr val="tx1">
                        <a:lumMod val="50000"/>
                        <a:lumOff val="50000"/>
                      </a:schemeClr>
                    </a:solidFill>
                    <a:latin typeface="Open Sans" pitchFamily="34" charset="0"/>
                    <a:ea typeface="Open Sans" pitchFamily="34" charset="0"/>
                    <a:cs typeface="Open Sans" pitchFamily="34" charset="0"/>
                  </a:rPr>
                  <a:t>01</a:t>
                </a:r>
                <a:endParaRPr lang="en-US" b="1" dirty="0">
                  <a:solidFill>
                    <a:schemeClr val="tx1">
                      <a:lumMod val="50000"/>
                      <a:lumOff val="50000"/>
                    </a:schemeClr>
                  </a:solidFill>
                  <a:latin typeface="Open Sans" pitchFamily="34" charset="0"/>
                  <a:ea typeface="Open Sans" pitchFamily="34" charset="0"/>
                  <a:cs typeface="Open Sans" pitchFamily="34" charset="0"/>
                </a:endParaRPr>
              </a:p>
            </p:txBody>
          </p:sp>
        </p:grpSp>
        <p:sp>
          <p:nvSpPr>
            <p:cNvPr id="23" name="Oval 63"/>
            <p:cNvSpPr/>
            <p:nvPr/>
          </p:nvSpPr>
          <p:spPr>
            <a:xfrm>
              <a:off x="3962920" y="1336284"/>
              <a:ext cx="1541098" cy="1541099"/>
            </a:xfrm>
            <a:prstGeom prst="ellipse">
              <a:avLst/>
            </a:prstGeom>
            <a:solidFill>
              <a:srgbClr val="F7F7F7"/>
            </a:solidFill>
            <a:ln w="285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p>
          </p:txBody>
        </p:sp>
        <p:sp>
          <p:nvSpPr>
            <p:cNvPr id="24" name="Oval 48"/>
            <p:cNvSpPr/>
            <p:nvPr/>
          </p:nvSpPr>
          <p:spPr>
            <a:xfrm>
              <a:off x="4066355" y="1430619"/>
              <a:ext cx="1352429" cy="135242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37" name="Group 54"/>
          <p:cNvGrpSpPr/>
          <p:nvPr/>
        </p:nvGrpSpPr>
        <p:grpSpPr>
          <a:xfrm>
            <a:off x="6197659" y="3476979"/>
            <a:ext cx="2190765" cy="741742"/>
            <a:chOff x="4714876" y="3429006"/>
            <a:chExt cx="1643074" cy="556306"/>
          </a:xfrm>
        </p:grpSpPr>
        <p:sp>
          <p:nvSpPr>
            <p:cNvPr id="38" name="Rectangle 59"/>
            <p:cNvSpPr/>
            <p:nvPr/>
          </p:nvSpPr>
          <p:spPr>
            <a:xfrm>
              <a:off x="4714876" y="3706005"/>
              <a:ext cx="1643074" cy="279307"/>
            </a:xfrm>
            <a:prstGeom prst="rect">
              <a:avLst/>
            </a:prstGeom>
          </p:spPr>
          <p:txBody>
            <a:bodyPr wrap="square">
              <a:spAutoFit/>
            </a:bodyPr>
            <a:lstStyle/>
            <a:p>
              <a:pPr algn="ctr">
                <a:lnSpc>
                  <a:spcPct val="130000"/>
                </a:lnSpc>
              </a:pPr>
              <a:r>
                <a:rPr lang="zh-CN" altLang="en-US" sz="1400" dirty="0" smtClean="0">
                  <a:solidFill>
                    <a:srgbClr val="595959"/>
                  </a:solidFill>
                </a:rPr>
                <a:t>进行整合推广</a:t>
              </a:r>
              <a:endParaRPr lang="zh-CN" altLang="en-US" sz="1400" dirty="0">
                <a:solidFill>
                  <a:srgbClr val="595959"/>
                </a:solidFill>
              </a:endParaRPr>
            </a:p>
          </p:txBody>
        </p:sp>
        <p:sp>
          <p:nvSpPr>
            <p:cNvPr id="39" name="Rectangle 60"/>
            <p:cNvSpPr/>
            <p:nvPr/>
          </p:nvSpPr>
          <p:spPr>
            <a:xfrm>
              <a:off x="5138495" y="3429006"/>
              <a:ext cx="827871" cy="276999"/>
            </a:xfrm>
            <a:prstGeom prst="rect">
              <a:avLst/>
            </a:prstGeom>
          </p:spPr>
          <p:txBody>
            <a:bodyPr wrap="none">
              <a:spAutoFit/>
            </a:bodyPr>
            <a:lstStyle/>
            <a:p>
              <a:pPr algn="ctr"/>
              <a:r>
                <a:rPr lang="en-US" b="1" dirty="0">
                  <a:solidFill>
                    <a:schemeClr val="tx1">
                      <a:lumMod val="50000"/>
                      <a:lumOff val="50000"/>
                    </a:schemeClr>
                  </a:solidFill>
                  <a:latin typeface="Open Sans" pitchFamily="34" charset="0"/>
                  <a:ea typeface="Open Sans" pitchFamily="34" charset="0"/>
                  <a:cs typeface="Open Sans" pitchFamily="34" charset="0"/>
                </a:rPr>
                <a:t>STEP 03</a:t>
              </a:r>
            </a:p>
          </p:txBody>
        </p:sp>
      </p:grpSp>
      <p:grpSp>
        <p:nvGrpSpPr>
          <p:cNvPr id="3" name="组合 2"/>
          <p:cNvGrpSpPr/>
          <p:nvPr/>
        </p:nvGrpSpPr>
        <p:grpSpPr>
          <a:xfrm>
            <a:off x="3470699" y="912520"/>
            <a:ext cx="2321999" cy="3305405"/>
            <a:chOff x="725855" y="951778"/>
            <a:chExt cx="2321999" cy="3305405"/>
          </a:xfrm>
        </p:grpSpPr>
        <p:sp>
          <p:nvSpPr>
            <p:cNvPr id="27" name="Rectangle 56"/>
            <p:cNvSpPr/>
            <p:nvPr/>
          </p:nvSpPr>
          <p:spPr>
            <a:xfrm>
              <a:off x="1266108" y="3415974"/>
              <a:ext cx="1274581" cy="420564"/>
            </a:xfrm>
            <a:prstGeom prst="rect">
              <a:avLst/>
            </a:prstGeom>
          </p:spPr>
          <p:txBody>
            <a:bodyPr wrap="none">
              <a:spAutoFit/>
            </a:bodyPr>
            <a:lstStyle/>
            <a:p>
              <a:pPr algn="ctr"/>
              <a:r>
                <a:rPr lang="en-US" sz="2133" b="1" dirty="0">
                  <a:solidFill>
                    <a:srgbClr val="0070C0"/>
                  </a:solidFill>
                  <a:latin typeface="Open Sans" pitchFamily="34" charset="0"/>
                  <a:ea typeface="Open Sans" pitchFamily="34" charset="0"/>
                  <a:cs typeface="Open Sans" pitchFamily="34" charset="0"/>
                </a:rPr>
                <a:t>STEP </a:t>
              </a:r>
              <a:r>
                <a:rPr lang="en-US" sz="2133" b="1" dirty="0" smtClean="0">
                  <a:solidFill>
                    <a:srgbClr val="0070C0"/>
                  </a:solidFill>
                  <a:latin typeface="Open Sans" pitchFamily="34" charset="0"/>
                  <a:ea typeface="Open Sans" pitchFamily="34" charset="0"/>
                  <a:cs typeface="Open Sans" pitchFamily="34" charset="0"/>
                </a:rPr>
                <a:t>02</a:t>
              </a:r>
              <a:endParaRPr lang="en-US" sz="2133" b="1" dirty="0">
                <a:solidFill>
                  <a:srgbClr val="0070C0"/>
                </a:solidFill>
                <a:latin typeface="Open Sans" pitchFamily="34" charset="0"/>
                <a:ea typeface="Open Sans" pitchFamily="34" charset="0"/>
                <a:cs typeface="Open Sans" pitchFamily="34" charset="0"/>
              </a:endParaRPr>
            </a:p>
          </p:txBody>
        </p:sp>
        <p:sp>
          <p:nvSpPr>
            <p:cNvPr id="35" name="Oval 66"/>
            <p:cNvSpPr/>
            <p:nvPr/>
          </p:nvSpPr>
          <p:spPr>
            <a:xfrm>
              <a:off x="725855" y="951778"/>
              <a:ext cx="2321999" cy="2322000"/>
            </a:xfrm>
            <a:prstGeom prst="ellipse">
              <a:avLst/>
            </a:prstGeom>
            <a:solidFill>
              <a:srgbClr val="F7F7F7"/>
            </a:solidFill>
            <a:ln w="28575">
              <a:solidFill>
                <a:srgbClr val="0070C0"/>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solidFill>
                  <a:schemeClr val="tx1"/>
                </a:solidFill>
              </a:endParaRPr>
            </a:p>
          </p:txBody>
        </p:sp>
        <p:sp>
          <p:nvSpPr>
            <p:cNvPr id="36" name="Oval 50"/>
            <p:cNvSpPr/>
            <p:nvPr/>
          </p:nvSpPr>
          <p:spPr>
            <a:xfrm>
              <a:off x="824773" y="1045731"/>
              <a:ext cx="2124162" cy="212416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7" name="Rectangle 55"/>
            <p:cNvSpPr/>
            <p:nvPr/>
          </p:nvSpPr>
          <p:spPr>
            <a:xfrm>
              <a:off x="823219" y="3835144"/>
              <a:ext cx="2190765" cy="422039"/>
            </a:xfrm>
            <a:prstGeom prst="rect">
              <a:avLst/>
            </a:prstGeom>
          </p:spPr>
          <p:txBody>
            <a:bodyPr wrap="square">
              <a:spAutoFit/>
            </a:bodyPr>
            <a:lstStyle/>
            <a:p>
              <a:pPr algn="ctr">
                <a:lnSpc>
                  <a:spcPct val="130000"/>
                </a:lnSpc>
              </a:pPr>
              <a:r>
                <a:rPr lang="zh-CN" altLang="en-US" b="1" dirty="0" smtClean="0">
                  <a:solidFill>
                    <a:srgbClr val="0070C0"/>
                  </a:solidFill>
                </a:rPr>
                <a:t>多平台入驻</a:t>
              </a:r>
              <a:endParaRPr lang="zh-CN" altLang="en-US" b="1" dirty="0">
                <a:solidFill>
                  <a:srgbClr val="0070C0"/>
                </a:solidFill>
              </a:endParaRPr>
            </a:p>
          </p:txBody>
        </p:sp>
      </p:grpSp>
      <p:grpSp>
        <p:nvGrpSpPr>
          <p:cNvPr id="49" name="组合 48"/>
          <p:cNvGrpSpPr/>
          <p:nvPr/>
        </p:nvGrpSpPr>
        <p:grpSpPr>
          <a:xfrm>
            <a:off x="0" y="4767295"/>
            <a:ext cx="8925456" cy="411374"/>
            <a:chOff x="0" y="4767295"/>
            <a:chExt cx="8925456" cy="411374"/>
          </a:xfrm>
        </p:grpSpPr>
        <p:sp>
          <p:nvSpPr>
            <p:cNvPr id="50"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片 53"/>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grpSp>
        <p:nvGrpSpPr>
          <p:cNvPr id="41" name="组合 40"/>
          <p:cNvGrpSpPr/>
          <p:nvPr/>
        </p:nvGrpSpPr>
        <p:grpSpPr>
          <a:xfrm>
            <a:off x="4813" y="161489"/>
            <a:ext cx="6295379" cy="523220"/>
            <a:chOff x="2207" y="161489"/>
            <a:chExt cx="4943086" cy="523220"/>
          </a:xfrm>
        </p:grpSpPr>
        <p:sp>
          <p:nvSpPr>
            <p:cNvPr id="42" name="矩形 41"/>
            <p:cNvSpPr/>
            <p:nvPr/>
          </p:nvSpPr>
          <p:spPr>
            <a:xfrm>
              <a:off x="2207" y="240575"/>
              <a:ext cx="350515" cy="399742"/>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24331" y="161489"/>
              <a:ext cx="360040" cy="523220"/>
            </a:xfrm>
            <a:prstGeom prst="rect">
              <a:avLst/>
            </a:prstGeom>
            <a:noFill/>
          </p:spPr>
          <p:txBody>
            <a:bodyPr wrap="square" rtlCol="0">
              <a:spAutoFit/>
            </a:bodyPr>
            <a:lstStyle/>
            <a:p>
              <a:r>
                <a:rPr lang="en-US" altLang="zh-CN" sz="2800" b="1" dirty="0" smtClean="0">
                  <a:solidFill>
                    <a:schemeClr val="bg1"/>
                  </a:solidFill>
                  <a:latin typeface="黑体" pitchFamily="49" charset="-122"/>
                  <a:ea typeface="黑体" pitchFamily="49" charset="-122"/>
                </a:rPr>
                <a:t>2</a:t>
              </a:r>
              <a:endParaRPr lang="zh-CN" altLang="en-US" sz="2800" b="1" dirty="0">
                <a:solidFill>
                  <a:schemeClr val="bg1"/>
                </a:solidFill>
                <a:latin typeface="黑体" pitchFamily="49" charset="-122"/>
                <a:ea typeface="黑体" pitchFamily="49" charset="-122"/>
              </a:endParaRPr>
            </a:p>
          </p:txBody>
        </p:sp>
        <p:sp>
          <p:nvSpPr>
            <p:cNvPr id="44" name="文本框 10"/>
            <p:cNvSpPr txBox="1">
              <a:spLocks noChangeArrowheads="1"/>
            </p:cNvSpPr>
            <p:nvPr/>
          </p:nvSpPr>
          <p:spPr bwMode="auto">
            <a:xfrm>
              <a:off x="344718" y="207099"/>
              <a:ext cx="4600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sz="2400" b="1" dirty="0">
                  <a:latin typeface="微软雅黑" pitchFamily="34" charset="-122"/>
                  <a:ea typeface="微软雅黑" pitchFamily="34" charset="-122"/>
                </a:rPr>
                <a:t>多</a:t>
              </a:r>
              <a:r>
                <a:rPr lang="zh-CN" altLang="en-US" sz="2400" b="1" dirty="0" smtClean="0">
                  <a:latin typeface="微软雅黑" pitchFamily="34" charset="-122"/>
                  <a:ea typeface="微软雅黑" pitchFamily="34" charset="-122"/>
                </a:rPr>
                <a:t>平台入驻</a:t>
              </a:r>
              <a:endParaRPr lang="zh-CN" altLang="zh-CN" b="1" dirty="0">
                <a:latin typeface="微软雅黑" pitchFamily="34" charset="-122"/>
                <a:ea typeface="微软雅黑" pitchFamily="34" charset="-122"/>
              </a:endParaRPr>
            </a:p>
          </p:txBody>
        </p:sp>
      </p:grpSp>
      <p:pic>
        <p:nvPicPr>
          <p:cNvPr id="59" name="Picture 3" descr="C:\Users\Jonahs\Dropbox\Projects SCOTT\MEET Windows Azure\source\Background\tile-icon-bigdat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79253" y="1521636"/>
            <a:ext cx="1306280" cy="1294678"/>
          </a:xfrm>
          <a:prstGeom prst="rect">
            <a:avLst/>
          </a:prstGeom>
          <a:noFill/>
          <a:extLst>
            <a:ext uri="{909E8E84-426E-40DD-AFC4-6F175D3DCCD1}">
              <a14:hiddenFill xmlns:a14="http://schemas.microsoft.com/office/drawing/2010/main">
                <a:solidFill>
                  <a:srgbClr val="FFFFFF"/>
                </a:solidFill>
              </a14:hiddenFill>
            </a:ext>
          </a:extLst>
        </p:spPr>
      </p:pic>
      <p:sp>
        <p:nvSpPr>
          <p:cNvPr id="61" name="Freeform 20"/>
          <p:cNvSpPr>
            <a:spLocks noEditPoints="1"/>
          </p:cNvSpPr>
          <p:nvPr/>
        </p:nvSpPr>
        <p:spPr bwMode="black">
          <a:xfrm>
            <a:off x="6880241" y="1803938"/>
            <a:ext cx="676314" cy="586368"/>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marL="0" marR="0" lvl="0" indent="0" defTabSz="932391"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Segoe UI" pitchFamily="34" charset="0"/>
            </a:endParaRPr>
          </a:p>
        </p:txBody>
      </p:sp>
      <p:pic>
        <p:nvPicPr>
          <p:cNvPr id="32" name="图片 31"/>
          <p:cNvPicPr>
            <a:picLocks noChangeAspect="1"/>
          </p:cNvPicPr>
          <p:nvPr/>
        </p:nvPicPr>
        <p:blipFill rotWithShape="1">
          <a:blip r:embed="rId5" cstate="print">
            <a:extLst>
              <a:ext uri="{28A0092B-C50C-407E-A947-70E740481C1C}">
                <a14:useLocalDpi xmlns:a14="http://schemas.microsoft.com/office/drawing/2010/main" val="0"/>
              </a:ext>
            </a:extLst>
          </a:blip>
          <a:srcRect l="69271"/>
          <a:stretch/>
        </p:blipFill>
        <p:spPr>
          <a:xfrm>
            <a:off x="1526966" y="1776959"/>
            <a:ext cx="996286" cy="650038"/>
          </a:xfrm>
          <a:prstGeom prst="rect">
            <a:avLst/>
          </a:prstGeom>
        </p:spPr>
      </p:pic>
    </p:spTree>
    <p:extLst>
      <p:ext uri="{BB962C8B-B14F-4D97-AF65-F5344CB8AC3E}">
        <p14:creationId xmlns:p14="http://schemas.microsoft.com/office/powerpoint/2010/main" val="5580892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767295"/>
            <a:ext cx="8925456" cy="411374"/>
            <a:chOff x="0" y="4767295"/>
            <a:chExt cx="8925456" cy="411374"/>
          </a:xfrm>
        </p:grpSpPr>
        <p:sp>
          <p:nvSpPr>
            <p:cNvPr id="5"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11" name="TextBox 10"/>
          <p:cNvSpPr txBox="1"/>
          <p:nvPr/>
        </p:nvSpPr>
        <p:spPr>
          <a:xfrm>
            <a:off x="937473" y="2363084"/>
            <a:ext cx="7584377" cy="1815882"/>
          </a:xfrm>
          <a:prstGeom prst="rect">
            <a:avLst/>
          </a:prstGeom>
          <a:noFill/>
        </p:spPr>
        <p:txBody>
          <a:bodyPr wrap="square" rtlCol="0">
            <a:spAutoFit/>
          </a:bodyPr>
          <a:lstStyle/>
          <a:p>
            <a:pPr>
              <a:lnSpc>
                <a:spcPct val="200000"/>
              </a:lnSpc>
            </a:pPr>
            <a:r>
              <a:rPr lang="zh-CN" altLang="en-US" sz="1400" dirty="0" smtClean="0">
                <a:latin typeface="黑体" pitchFamily="49" charset="-122"/>
                <a:ea typeface="黑体" pitchFamily="49" charset="-122"/>
              </a:rPr>
              <a:t>服务号     新浪微博       </a:t>
            </a:r>
            <a:r>
              <a:rPr lang="en-US" altLang="zh-CN" sz="1400" dirty="0" smtClean="0">
                <a:latin typeface="黑体" pitchFamily="49" charset="-122"/>
                <a:ea typeface="黑体" pitchFamily="49" charset="-122"/>
              </a:rPr>
              <a:t>IOS       </a:t>
            </a:r>
            <a:r>
              <a:rPr lang="zh-CN" altLang="en-US" sz="1400" dirty="0" smtClean="0">
                <a:latin typeface="黑体" pitchFamily="49" charset="-122"/>
                <a:ea typeface="黑体" pitchFamily="49" charset="-122"/>
              </a:rPr>
              <a:t>手机网站      淘宝         优酷        百科</a:t>
            </a:r>
            <a:endParaRPr lang="en-US" altLang="zh-CN" sz="1400" dirty="0" smtClean="0">
              <a:latin typeface="黑体" pitchFamily="49" charset="-122"/>
              <a:ea typeface="黑体" pitchFamily="49" charset="-122"/>
            </a:endParaRPr>
          </a:p>
          <a:p>
            <a:pPr>
              <a:lnSpc>
                <a:spcPct val="200000"/>
              </a:lnSpc>
            </a:pPr>
            <a:r>
              <a:rPr lang="zh-CN" altLang="en-US" sz="1400" dirty="0">
                <a:latin typeface="黑体" pitchFamily="49" charset="-122"/>
                <a:ea typeface="黑体" pitchFamily="49" charset="-122"/>
              </a:rPr>
              <a:t>订阅号     </a:t>
            </a:r>
            <a:r>
              <a:rPr lang="zh-CN" altLang="en-US" sz="1400" dirty="0" smtClean="0">
                <a:latin typeface="黑体" pitchFamily="49" charset="-122"/>
                <a:ea typeface="黑体" pitchFamily="49" charset="-122"/>
              </a:rPr>
              <a:t>腾讯微博       安卓       轻</a:t>
            </a:r>
            <a:r>
              <a:rPr lang="zh-CN" altLang="en-US" sz="1400" dirty="0">
                <a:latin typeface="黑体" pitchFamily="49" charset="-122"/>
                <a:ea typeface="黑体" pitchFamily="49" charset="-122"/>
              </a:rPr>
              <a:t>应用       </a:t>
            </a:r>
            <a:r>
              <a:rPr lang="zh-CN" altLang="en-US" sz="1400" dirty="0" smtClean="0">
                <a:latin typeface="黑体" pitchFamily="49" charset="-122"/>
                <a:ea typeface="黑体" pitchFamily="49" charset="-122"/>
              </a:rPr>
              <a:t>京</a:t>
            </a:r>
            <a:r>
              <a:rPr lang="zh-CN" altLang="en-US" sz="1400" dirty="0">
                <a:latin typeface="黑体" pitchFamily="49" charset="-122"/>
                <a:ea typeface="黑体" pitchFamily="49" charset="-122"/>
              </a:rPr>
              <a:t>东        </a:t>
            </a:r>
            <a:r>
              <a:rPr lang="zh-CN" altLang="en-US" sz="1400" dirty="0" smtClean="0">
                <a:latin typeface="黑体" pitchFamily="49" charset="-122"/>
                <a:ea typeface="黑体" pitchFamily="49" charset="-122"/>
              </a:rPr>
              <a:t>爱</a:t>
            </a:r>
            <a:r>
              <a:rPr lang="zh-CN" altLang="en-US" sz="1400" dirty="0">
                <a:latin typeface="黑体" pitchFamily="49" charset="-122"/>
                <a:ea typeface="黑体" pitchFamily="49" charset="-122"/>
              </a:rPr>
              <a:t>奇艺      </a:t>
            </a:r>
            <a:r>
              <a:rPr lang="zh-CN" altLang="en-US" sz="1400" dirty="0" smtClean="0">
                <a:latin typeface="黑体" pitchFamily="49" charset="-122"/>
                <a:ea typeface="黑体" pitchFamily="49" charset="-122"/>
              </a:rPr>
              <a:t> 招聘</a:t>
            </a:r>
            <a:endParaRPr lang="en-US" altLang="zh-CN" sz="1400" dirty="0" smtClean="0">
              <a:latin typeface="黑体" pitchFamily="49" charset="-122"/>
              <a:ea typeface="黑体" pitchFamily="49" charset="-122"/>
            </a:endParaRPr>
          </a:p>
          <a:p>
            <a:pPr>
              <a:lnSpc>
                <a:spcPct val="200000"/>
              </a:lnSpc>
            </a:pPr>
            <a:r>
              <a:rPr lang="zh-CN" altLang="en-US" sz="1400" dirty="0">
                <a:latin typeface="黑体" pitchFamily="49" charset="-122"/>
                <a:ea typeface="黑体" pitchFamily="49" charset="-122"/>
              </a:rPr>
              <a:t>企业号     </a:t>
            </a:r>
            <a:r>
              <a:rPr lang="zh-CN" altLang="en-US" sz="1400" dirty="0" smtClean="0">
                <a:latin typeface="黑体" pitchFamily="49" charset="-122"/>
                <a:ea typeface="黑体" pitchFamily="49" charset="-122"/>
              </a:rPr>
              <a:t>搜狐微博        </a:t>
            </a:r>
            <a:r>
              <a:rPr lang="en-US" altLang="zh-CN" sz="1400" dirty="0" smtClean="0">
                <a:latin typeface="黑体" pitchFamily="49" charset="-122"/>
                <a:ea typeface="黑体" pitchFamily="49" charset="-122"/>
              </a:rPr>
              <a:t>WP       </a:t>
            </a:r>
            <a:r>
              <a:rPr lang="zh-CN" altLang="en-US" sz="1400" dirty="0" smtClean="0">
                <a:latin typeface="黑体" pitchFamily="49" charset="-122"/>
                <a:ea typeface="黑体" pitchFamily="49" charset="-122"/>
              </a:rPr>
              <a:t> 直达</a:t>
            </a:r>
            <a:r>
              <a:rPr lang="zh-CN" altLang="en-US" sz="1400" dirty="0">
                <a:latin typeface="黑体" pitchFamily="49" charset="-122"/>
                <a:ea typeface="黑体" pitchFamily="49" charset="-122"/>
              </a:rPr>
              <a:t>号       </a:t>
            </a:r>
            <a:r>
              <a:rPr lang="zh-CN" altLang="en-US" sz="1400" dirty="0" smtClean="0">
                <a:latin typeface="黑体" pitchFamily="49" charset="-122"/>
                <a:ea typeface="黑体" pitchFamily="49" charset="-122"/>
              </a:rPr>
              <a:t>美</a:t>
            </a:r>
            <a:r>
              <a:rPr lang="zh-CN" altLang="en-US" sz="1400" dirty="0">
                <a:latin typeface="黑体" pitchFamily="49" charset="-122"/>
                <a:ea typeface="黑体" pitchFamily="49" charset="-122"/>
              </a:rPr>
              <a:t>团       </a:t>
            </a:r>
            <a:r>
              <a:rPr lang="zh-CN" altLang="en-US" sz="1400" dirty="0" smtClean="0">
                <a:latin typeface="黑体" pitchFamily="49" charset="-122"/>
                <a:ea typeface="黑体" pitchFamily="49" charset="-122"/>
              </a:rPr>
              <a:t>  腾</a:t>
            </a:r>
            <a:r>
              <a:rPr lang="zh-CN" altLang="en-US" sz="1400" dirty="0">
                <a:latin typeface="黑体" pitchFamily="49" charset="-122"/>
                <a:ea typeface="黑体" pitchFamily="49" charset="-122"/>
              </a:rPr>
              <a:t>讯        </a:t>
            </a:r>
            <a:r>
              <a:rPr lang="zh-CN" altLang="en-US" sz="1400" dirty="0" smtClean="0">
                <a:latin typeface="黑体" pitchFamily="49" charset="-122"/>
                <a:ea typeface="黑体" pitchFamily="49" charset="-122"/>
              </a:rPr>
              <a:t>电话</a:t>
            </a:r>
            <a:endParaRPr lang="zh-CN" altLang="en-US" sz="1400" dirty="0">
              <a:latin typeface="黑体" pitchFamily="49" charset="-122"/>
              <a:ea typeface="黑体" pitchFamily="49" charset="-122"/>
            </a:endParaRPr>
          </a:p>
          <a:p>
            <a:pPr>
              <a:lnSpc>
                <a:spcPct val="200000"/>
              </a:lnSpc>
            </a:pPr>
            <a:r>
              <a:rPr lang="zh-CN" altLang="en-US" sz="1400" dirty="0" smtClean="0">
                <a:latin typeface="黑体" pitchFamily="49" charset="-122"/>
                <a:ea typeface="黑体" pitchFamily="49" charset="-122"/>
              </a:rPr>
              <a:t>           网易微博       塞</a:t>
            </a:r>
            <a:r>
              <a:rPr lang="zh-CN" altLang="en-US" sz="1400" dirty="0">
                <a:latin typeface="黑体" pitchFamily="49" charset="-122"/>
                <a:ea typeface="黑体" pitchFamily="49" charset="-122"/>
              </a:rPr>
              <a:t>班       </a:t>
            </a:r>
            <a:r>
              <a:rPr lang="zh-CN" altLang="en-US" sz="1400" dirty="0" smtClean="0">
                <a:latin typeface="黑体" pitchFamily="49" charset="-122"/>
                <a:ea typeface="黑体" pitchFamily="49" charset="-122"/>
              </a:rPr>
              <a:t>微</a:t>
            </a:r>
            <a:r>
              <a:rPr lang="zh-CN" altLang="en-US" sz="1400" dirty="0">
                <a:latin typeface="黑体" pitchFamily="49" charset="-122"/>
                <a:ea typeface="黑体" pitchFamily="49" charset="-122"/>
              </a:rPr>
              <a:t>场景       </a:t>
            </a:r>
            <a:r>
              <a:rPr lang="zh-CN" altLang="en-US" sz="1400" dirty="0" smtClean="0">
                <a:latin typeface="黑体" pitchFamily="49" charset="-122"/>
                <a:ea typeface="黑体" pitchFamily="49" charset="-122"/>
              </a:rPr>
              <a:t>微</a:t>
            </a:r>
            <a:r>
              <a:rPr lang="zh-CN" altLang="en-US" sz="1400" dirty="0">
                <a:latin typeface="黑体" pitchFamily="49" charset="-122"/>
                <a:ea typeface="黑体" pitchFamily="49" charset="-122"/>
              </a:rPr>
              <a:t>商      </a:t>
            </a:r>
            <a:r>
              <a:rPr lang="zh-CN" altLang="en-US" sz="1400" dirty="0" smtClean="0">
                <a:latin typeface="黑体" pitchFamily="49" charset="-122"/>
                <a:ea typeface="黑体" pitchFamily="49" charset="-122"/>
              </a:rPr>
              <a:t>喜马拉雅</a:t>
            </a:r>
            <a:r>
              <a:rPr lang="zh-CN" altLang="en-US" sz="1400" dirty="0">
                <a:latin typeface="黑体" pitchFamily="49" charset="-122"/>
                <a:ea typeface="黑体" pitchFamily="49" charset="-122"/>
              </a:rPr>
              <a:t>听</a:t>
            </a:r>
            <a:r>
              <a:rPr lang="zh-CN" altLang="en-US" sz="1400" dirty="0" smtClean="0">
                <a:latin typeface="黑体" pitchFamily="49" charset="-122"/>
                <a:ea typeface="黑体" pitchFamily="49" charset="-122"/>
              </a:rPr>
              <a:t>     地图</a:t>
            </a:r>
            <a:endParaRPr lang="zh-CN" altLang="en-US" sz="1400" dirty="0">
              <a:latin typeface="黑体" pitchFamily="49" charset="-122"/>
              <a:ea typeface="黑体" pitchFamily="49" charset="-122"/>
            </a:endParaRPr>
          </a:p>
        </p:txBody>
      </p:sp>
      <p:grpSp>
        <p:nvGrpSpPr>
          <p:cNvPr id="12" name="组合 11"/>
          <p:cNvGrpSpPr/>
          <p:nvPr/>
        </p:nvGrpSpPr>
        <p:grpSpPr>
          <a:xfrm>
            <a:off x="760471" y="1238020"/>
            <a:ext cx="7987993" cy="1209461"/>
            <a:chOff x="293780" y="6089653"/>
            <a:chExt cx="5807166" cy="879263"/>
          </a:xfrm>
        </p:grpSpPr>
        <p:grpSp>
          <p:nvGrpSpPr>
            <p:cNvPr id="13" name="组合 12"/>
            <p:cNvGrpSpPr/>
            <p:nvPr/>
          </p:nvGrpSpPr>
          <p:grpSpPr>
            <a:xfrm>
              <a:off x="402901" y="6091474"/>
              <a:ext cx="582834" cy="582834"/>
              <a:chOff x="1187624" y="2422709"/>
              <a:chExt cx="720080" cy="720080"/>
            </a:xfrm>
          </p:grpSpPr>
          <p:sp>
            <p:nvSpPr>
              <p:cNvPr id="31" name="椭圆 30"/>
              <p:cNvSpPr>
                <a:spLocks noChangeAspect="1"/>
              </p:cNvSpPr>
              <p:nvPr/>
            </p:nvSpPr>
            <p:spPr>
              <a:xfrm>
                <a:off x="1187624" y="2422709"/>
                <a:ext cx="720080" cy="72008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7633" y="2504142"/>
                <a:ext cx="574793" cy="560613"/>
              </a:xfrm>
              <a:prstGeom prst="rect">
                <a:avLst/>
              </a:prstGeom>
            </p:spPr>
          </p:pic>
        </p:grpSp>
        <p:grpSp>
          <p:nvGrpSpPr>
            <p:cNvPr id="14" name="组合 13"/>
            <p:cNvGrpSpPr/>
            <p:nvPr/>
          </p:nvGrpSpPr>
          <p:grpSpPr>
            <a:xfrm>
              <a:off x="1196753" y="6089653"/>
              <a:ext cx="582834" cy="584307"/>
              <a:chOff x="2267745" y="2420888"/>
              <a:chExt cx="720080" cy="721900"/>
            </a:xfrm>
          </p:grpSpPr>
          <p:sp>
            <p:nvSpPr>
              <p:cNvPr id="29" name="椭圆 28"/>
              <p:cNvSpPr>
                <a:spLocks noChangeAspect="1"/>
              </p:cNvSpPr>
              <p:nvPr/>
            </p:nvSpPr>
            <p:spPr>
              <a:xfrm>
                <a:off x="2267745" y="2420888"/>
                <a:ext cx="720080" cy="72190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33527" y="2494716"/>
                <a:ext cx="582289" cy="582289"/>
              </a:xfrm>
              <a:prstGeom prst="rect">
                <a:avLst/>
              </a:prstGeom>
            </p:spPr>
          </p:pic>
        </p:grpSp>
        <p:grpSp>
          <p:nvGrpSpPr>
            <p:cNvPr id="15" name="组合 14"/>
            <p:cNvGrpSpPr/>
            <p:nvPr/>
          </p:nvGrpSpPr>
          <p:grpSpPr>
            <a:xfrm>
              <a:off x="2780928" y="6091473"/>
              <a:ext cx="582834" cy="582834"/>
              <a:chOff x="4283968" y="2422708"/>
              <a:chExt cx="720080" cy="720080"/>
            </a:xfrm>
          </p:grpSpPr>
          <p:sp>
            <p:nvSpPr>
              <p:cNvPr id="27" name="椭圆 26"/>
              <p:cNvSpPr>
                <a:spLocks noChangeAspect="1"/>
              </p:cNvSpPr>
              <p:nvPr/>
            </p:nvSpPr>
            <p:spPr>
              <a:xfrm>
                <a:off x="4283968" y="2422708"/>
                <a:ext cx="720080" cy="72008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88768" y="2510366"/>
                <a:ext cx="503136" cy="560414"/>
              </a:xfrm>
              <a:prstGeom prst="rect">
                <a:avLst/>
              </a:prstGeom>
            </p:spPr>
          </p:pic>
        </p:grpSp>
        <p:grpSp>
          <p:nvGrpSpPr>
            <p:cNvPr id="16" name="组合 15"/>
            <p:cNvGrpSpPr/>
            <p:nvPr/>
          </p:nvGrpSpPr>
          <p:grpSpPr>
            <a:xfrm>
              <a:off x="1988840" y="6091473"/>
              <a:ext cx="582834" cy="582834"/>
              <a:chOff x="3347864" y="2422708"/>
              <a:chExt cx="720080" cy="720080"/>
            </a:xfrm>
          </p:grpSpPr>
          <p:sp>
            <p:nvSpPr>
              <p:cNvPr id="25" name="椭圆 24"/>
              <p:cNvSpPr>
                <a:spLocks noChangeAspect="1"/>
              </p:cNvSpPr>
              <p:nvPr/>
            </p:nvSpPr>
            <p:spPr>
              <a:xfrm>
                <a:off x="3347864" y="2422708"/>
                <a:ext cx="720080" cy="72008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00" b="1" dirty="0">
                  <a:latin typeface="黑体" pitchFamily="49" charset="-122"/>
                  <a:ea typeface="黑体" pitchFamily="49" charset="-122"/>
                </a:endParaRPr>
              </a:p>
            </p:txBody>
          </p:sp>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91880" y="2566724"/>
                <a:ext cx="454086" cy="454086"/>
              </a:xfrm>
              <a:prstGeom prst="rect">
                <a:avLst/>
              </a:prstGeom>
            </p:spPr>
          </p:pic>
        </p:grpSp>
        <p:grpSp>
          <p:nvGrpSpPr>
            <p:cNvPr id="17" name="组合 16"/>
            <p:cNvGrpSpPr/>
            <p:nvPr/>
          </p:nvGrpSpPr>
          <p:grpSpPr>
            <a:xfrm>
              <a:off x="3579380" y="6107699"/>
              <a:ext cx="569700" cy="569700"/>
              <a:chOff x="5148064" y="2438934"/>
              <a:chExt cx="703854" cy="703854"/>
            </a:xfrm>
          </p:grpSpPr>
          <p:sp>
            <p:nvSpPr>
              <p:cNvPr id="23" name="椭圆 22"/>
              <p:cNvSpPr>
                <a:spLocks noChangeAspect="1"/>
              </p:cNvSpPr>
              <p:nvPr/>
            </p:nvSpPr>
            <p:spPr>
              <a:xfrm>
                <a:off x="5148064" y="2438934"/>
                <a:ext cx="703854" cy="70385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pic>
            <p:nvPicPr>
              <p:cNvPr id="24" name="图片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59279" y="2542663"/>
                <a:ext cx="546443" cy="546443"/>
              </a:xfrm>
              <a:prstGeom prst="rect">
                <a:avLst/>
              </a:prstGeom>
            </p:spPr>
          </p:pic>
        </p:grpSp>
        <p:sp>
          <p:nvSpPr>
            <p:cNvPr id="18" name="TextBox 17"/>
            <p:cNvSpPr txBox="1"/>
            <p:nvPr/>
          </p:nvSpPr>
          <p:spPr>
            <a:xfrm>
              <a:off x="293780" y="6745166"/>
              <a:ext cx="5807166" cy="223750"/>
            </a:xfrm>
            <a:prstGeom prst="rect">
              <a:avLst/>
            </a:prstGeom>
            <a:noFill/>
          </p:spPr>
          <p:txBody>
            <a:bodyPr wrap="square" rtlCol="0">
              <a:spAutoFit/>
            </a:bodyPr>
            <a:lstStyle/>
            <a:p>
              <a:r>
                <a:rPr lang="zh-CN" altLang="en-US" sz="1400" b="1" dirty="0">
                  <a:latin typeface="黑体" pitchFamily="49" charset="-122"/>
                  <a:ea typeface="黑体" pitchFamily="49" charset="-122"/>
                </a:rPr>
                <a:t>微</a:t>
              </a:r>
              <a:r>
                <a:rPr lang="zh-CN" altLang="en-US" sz="1400" b="1" dirty="0" smtClean="0">
                  <a:latin typeface="黑体" pitchFamily="49" charset="-122"/>
                  <a:ea typeface="黑体" pitchFamily="49" charset="-122"/>
                </a:rPr>
                <a:t>信公众号     微博       </a:t>
              </a:r>
              <a:r>
                <a:rPr lang="en-US" altLang="zh-CN" sz="1400" b="1" dirty="0" smtClean="0">
                  <a:latin typeface="黑体" pitchFamily="49" charset="-122"/>
                  <a:ea typeface="黑体" pitchFamily="49" charset="-122"/>
                </a:rPr>
                <a:t>APP</a:t>
              </a:r>
              <a:r>
                <a:rPr lang="zh-CN" altLang="en-US" sz="1400" b="1" dirty="0" smtClean="0">
                  <a:latin typeface="黑体" pitchFamily="49" charset="-122"/>
                  <a:ea typeface="黑体" pitchFamily="49" charset="-122"/>
                </a:rPr>
                <a:t>下载      微站类      商城类      音视频类    其他常用</a:t>
              </a:r>
              <a:endParaRPr lang="zh-CN" altLang="en-US" sz="1400" b="1" dirty="0">
                <a:latin typeface="黑体" pitchFamily="49" charset="-122"/>
                <a:ea typeface="黑体" pitchFamily="49" charset="-122"/>
              </a:endParaRPr>
            </a:p>
          </p:txBody>
        </p:sp>
        <p:sp>
          <p:nvSpPr>
            <p:cNvPr id="19" name="椭圆 18"/>
            <p:cNvSpPr>
              <a:spLocks noChangeAspect="1"/>
            </p:cNvSpPr>
            <p:nvPr/>
          </p:nvSpPr>
          <p:spPr>
            <a:xfrm>
              <a:off x="5157192" y="6091473"/>
              <a:ext cx="582834" cy="582834"/>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b="1" dirty="0">
                <a:latin typeface="黑体" pitchFamily="49" charset="-122"/>
                <a:ea typeface="黑体" pitchFamily="49" charset="-122"/>
              </a:endParaRPr>
            </a:p>
          </p:txBody>
        </p:sp>
        <p:grpSp>
          <p:nvGrpSpPr>
            <p:cNvPr id="20" name="组合 19"/>
            <p:cNvGrpSpPr/>
            <p:nvPr/>
          </p:nvGrpSpPr>
          <p:grpSpPr>
            <a:xfrm>
              <a:off x="4358334" y="6089653"/>
              <a:ext cx="582834" cy="582834"/>
              <a:chOff x="6372200" y="2420888"/>
              <a:chExt cx="720080" cy="720080"/>
            </a:xfrm>
          </p:grpSpPr>
          <p:sp>
            <p:nvSpPr>
              <p:cNvPr id="21" name="椭圆 20"/>
              <p:cNvSpPr>
                <a:spLocks noChangeAspect="1"/>
              </p:cNvSpPr>
              <p:nvPr/>
            </p:nvSpPr>
            <p:spPr>
              <a:xfrm>
                <a:off x="6372200" y="2420888"/>
                <a:ext cx="720080" cy="72008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b="1" dirty="0">
                  <a:latin typeface="黑体" pitchFamily="49" charset="-122"/>
                  <a:ea typeface="黑体" pitchFamily="49" charset="-122"/>
                </a:endParaRPr>
              </a:p>
            </p:txBody>
          </p:sp>
          <p:pic>
            <p:nvPicPr>
              <p:cNvPr id="22" name="Picture 2" descr="http://www.iconpng.com/png/metro-ui/youtube-alt-2.png"/>
              <p:cNvPicPr>
                <a:picLocks noChangeAspect="1" noChangeArrowheads="1"/>
              </p:cNvPicPr>
              <p:nvPr/>
            </p:nvPicPr>
            <p:blipFill>
              <a:blip r:embed="rId9" cstate="print">
                <a:clrChange>
                  <a:clrFrom>
                    <a:srgbClr val="E14E42"/>
                  </a:clrFrom>
                  <a:clrTo>
                    <a:srgbClr val="E14E42">
                      <a:alpha val="0"/>
                    </a:srgbClr>
                  </a:clrTo>
                </a:clrChange>
                <a:duotone>
                  <a:schemeClr val="accent5">
                    <a:shade val="45000"/>
                    <a:satMod val="135000"/>
                  </a:schemeClr>
                  <a:prstClr val="white"/>
                </a:duotone>
              </a:blip>
              <a:srcRect t="20000" b="20000"/>
              <a:stretch>
                <a:fillRect/>
              </a:stretch>
            </p:blipFill>
            <p:spPr bwMode="auto">
              <a:xfrm>
                <a:off x="6428232" y="2612705"/>
                <a:ext cx="608016" cy="364810"/>
              </a:xfrm>
              <a:prstGeom prst="ellipse">
                <a:avLst/>
              </a:prstGeom>
              <a:solidFill>
                <a:schemeClr val="tx2">
                  <a:lumMod val="60000"/>
                  <a:lumOff val="40000"/>
                </a:schemeClr>
              </a:solidFill>
              <a:ln>
                <a:solidFill>
                  <a:schemeClr val="accent1"/>
                </a:solidFill>
              </a:ln>
              <a:effectLst>
                <a:softEdge rad="12700"/>
              </a:effectLst>
            </p:spPr>
          </p:pic>
        </p:grpSp>
      </p:grpSp>
      <p:pic>
        <p:nvPicPr>
          <p:cNvPr id="33" name="Picture 4" descr="E:\备用素材\fanbai1127\白色\17-其它-更多-加.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24328" y="1310031"/>
            <a:ext cx="658282" cy="658282"/>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10"/>
          <p:cNvSpPr txBox="1">
            <a:spLocks noChangeArrowheads="1"/>
          </p:cNvSpPr>
          <p:nvPr/>
        </p:nvSpPr>
        <p:spPr bwMode="auto">
          <a:xfrm>
            <a:off x="441026" y="267494"/>
            <a:ext cx="5859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手机</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微入口可入驻的企业移动应用</a:t>
            </a:r>
            <a:endParaRPr lang="zh-CN" altLang="zh-CN" b="1" dirty="0">
              <a:latin typeface="微软雅黑" pitchFamily="34" charset="-122"/>
              <a:ea typeface="微软雅黑" pitchFamily="34" charset="-122"/>
            </a:endParaRPr>
          </a:p>
        </p:txBody>
      </p:sp>
      <p:grpSp>
        <p:nvGrpSpPr>
          <p:cNvPr id="35" name="组合 6"/>
          <p:cNvGrpSpPr/>
          <p:nvPr/>
        </p:nvGrpSpPr>
        <p:grpSpPr>
          <a:xfrm>
            <a:off x="107504" y="285427"/>
            <a:ext cx="383705" cy="360041"/>
            <a:chOff x="3635896" y="2092618"/>
            <a:chExt cx="1130424" cy="1060709"/>
          </a:xfrm>
        </p:grpSpPr>
        <p:sp>
          <p:nvSpPr>
            <p:cNvPr id="40" name="等腰三角形 39"/>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649031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22" name="文本框 10"/>
          <p:cNvSpPr txBox="1">
            <a:spLocks noChangeArrowheads="1"/>
          </p:cNvSpPr>
          <p:nvPr/>
        </p:nvSpPr>
        <p:spPr bwMode="auto">
          <a:xfrm>
            <a:off x="441026" y="258202"/>
            <a:ext cx="5859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zh-CN" b="1" dirty="0" smtClean="0">
                <a:latin typeface="微软雅黑" pitchFamily="34" charset="-122"/>
                <a:ea typeface="微软雅黑" pitchFamily="34" charset="-122"/>
              </a:rPr>
              <a:t>平台简介</a:t>
            </a:r>
            <a:r>
              <a:rPr lang="zh-CN" altLang="en-US" b="1" dirty="0" smtClean="0">
                <a:latin typeface="微软雅黑" pitchFamily="34" charset="-122"/>
                <a:ea typeface="微软雅黑" pitchFamily="34" charset="-122"/>
              </a:rPr>
              <a:t>及</a:t>
            </a:r>
            <a:r>
              <a:rPr lang="zh-CN" altLang="zh-CN" b="1" dirty="0" smtClean="0">
                <a:latin typeface="微软雅黑" pitchFamily="34" charset="-122"/>
                <a:ea typeface="微软雅黑" pitchFamily="34" charset="-122"/>
              </a:rPr>
              <a:t>营销价值</a:t>
            </a:r>
            <a:r>
              <a:rPr lang="zh-CN" altLang="en-US" b="1" dirty="0" smtClean="0">
                <a:latin typeface="微软雅黑" pitchFamily="34" charset="-122"/>
                <a:ea typeface="微软雅黑" pitchFamily="34" charset="-122"/>
              </a:rPr>
              <a:t>分析</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社交平台</a:t>
            </a:r>
            <a:endParaRPr lang="zh-CN" altLang="zh-CN" b="1" dirty="0">
              <a:latin typeface="微软雅黑" pitchFamily="34" charset="-122"/>
              <a:ea typeface="微软雅黑" pitchFamily="34" charset="-122"/>
            </a:endParaRPr>
          </a:p>
        </p:txBody>
      </p:sp>
      <p:sp>
        <p:nvSpPr>
          <p:cNvPr id="17" name="矩形 16"/>
          <p:cNvSpPr/>
          <p:nvPr/>
        </p:nvSpPr>
        <p:spPr>
          <a:xfrm>
            <a:off x="1371482" y="1284509"/>
            <a:ext cx="2912486" cy="646331"/>
          </a:xfrm>
          <a:prstGeom prst="rect">
            <a:avLst/>
          </a:prstGeom>
        </p:spPr>
        <p:txBody>
          <a:bodyPr wrap="square">
            <a:spAutoFit/>
          </a:bodyPr>
          <a:lstStyle/>
          <a:p>
            <a:pPr>
              <a:lnSpc>
                <a:spcPct val="150000"/>
              </a:lnSpc>
            </a:pPr>
            <a:r>
              <a:rPr lang="zh-CN" altLang="en-US" sz="1200" dirty="0" smtClean="0">
                <a:latin typeface="+mn-ea"/>
              </a:rPr>
              <a:t>微</a:t>
            </a:r>
            <a:r>
              <a:rPr lang="zh-CN" altLang="en-US" sz="1200" dirty="0">
                <a:latin typeface="+mn-ea"/>
              </a:rPr>
              <a:t>信公众</a:t>
            </a:r>
            <a:r>
              <a:rPr lang="zh-CN" altLang="en-US" sz="1200" dirty="0" smtClean="0">
                <a:latin typeface="+mn-ea"/>
              </a:rPr>
              <a:t>号是一个主要</a:t>
            </a:r>
            <a:r>
              <a:rPr lang="zh-CN" altLang="en-US" sz="1200" dirty="0">
                <a:latin typeface="+mn-ea"/>
              </a:rPr>
              <a:t>面向名人、政府、媒体、企业等机构推出的合作</a:t>
            </a:r>
            <a:r>
              <a:rPr lang="zh-CN" altLang="en-US" sz="1200" dirty="0" smtClean="0">
                <a:latin typeface="+mn-ea"/>
              </a:rPr>
              <a:t>推广平台。</a:t>
            </a:r>
            <a:endParaRPr lang="en-US" altLang="zh-CN" sz="1200" dirty="0" smtClean="0">
              <a:latin typeface="+mn-ea"/>
            </a:endParaRPr>
          </a:p>
        </p:txBody>
      </p:sp>
      <p:grpSp>
        <p:nvGrpSpPr>
          <p:cNvPr id="24" name="组合 6"/>
          <p:cNvGrpSpPr/>
          <p:nvPr/>
        </p:nvGrpSpPr>
        <p:grpSpPr>
          <a:xfrm>
            <a:off x="107504" y="285427"/>
            <a:ext cx="383705" cy="360041"/>
            <a:chOff x="3635896" y="2092618"/>
            <a:chExt cx="1130424" cy="1060709"/>
          </a:xfrm>
        </p:grpSpPr>
        <p:sp>
          <p:nvSpPr>
            <p:cNvPr id="25" name="等腰三角形 24"/>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52" name="Picture 4" descr="http://pic27.photophoto.cn/20130617/0032017607304256_b.png"/>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5001" r="4238" b="5441"/>
          <a:stretch/>
        </p:blipFill>
        <p:spPr bwMode="auto">
          <a:xfrm>
            <a:off x="539552" y="961571"/>
            <a:ext cx="823848" cy="809471"/>
          </a:xfrm>
          <a:prstGeom prst="ellipse">
            <a:avLst/>
          </a:prstGeom>
          <a:noFill/>
          <a:extLst>
            <a:ext uri="{909E8E84-426E-40DD-AFC4-6F175D3DCCD1}">
              <a14:hiddenFill xmlns:a14="http://schemas.microsoft.com/office/drawing/2010/main">
                <a:solidFill>
                  <a:srgbClr val="FFFFFF"/>
                </a:solidFill>
              </a14:hiddenFill>
            </a:ext>
          </a:extLst>
        </p:spPr>
      </p:pic>
      <p:sp>
        <p:nvSpPr>
          <p:cNvPr id="74" name="矩形 73"/>
          <p:cNvSpPr/>
          <p:nvPr/>
        </p:nvSpPr>
        <p:spPr>
          <a:xfrm>
            <a:off x="1371482" y="915566"/>
            <a:ext cx="1328661" cy="415498"/>
          </a:xfrm>
          <a:prstGeom prst="rect">
            <a:avLst/>
          </a:prstGeom>
        </p:spPr>
        <p:txBody>
          <a:bodyPr wrap="square">
            <a:spAutoFit/>
          </a:bodyPr>
          <a:lstStyle/>
          <a:p>
            <a:pPr>
              <a:lnSpc>
                <a:spcPct val="150000"/>
              </a:lnSpc>
            </a:pPr>
            <a:r>
              <a:rPr lang="zh-CN" altLang="en-US" sz="1600" b="1" dirty="0" smtClean="0">
                <a:latin typeface="微软雅黑" pitchFamily="34" charset="-122"/>
                <a:ea typeface="微软雅黑" pitchFamily="34" charset="-122"/>
              </a:rPr>
              <a:t>微信公众号</a:t>
            </a:r>
            <a:endParaRPr lang="en-US" altLang="zh-CN" sz="1400" b="1" dirty="0">
              <a:solidFill>
                <a:srgbClr val="FF6600"/>
              </a:solidFill>
              <a:latin typeface="黑体" pitchFamily="49" charset="-122"/>
              <a:ea typeface="黑体" pitchFamily="49" charset="-122"/>
            </a:endParaRPr>
          </a:p>
        </p:txBody>
      </p:sp>
      <p:grpSp>
        <p:nvGrpSpPr>
          <p:cNvPr id="5" name="组合 4"/>
          <p:cNvGrpSpPr/>
          <p:nvPr/>
        </p:nvGrpSpPr>
        <p:grpSpPr>
          <a:xfrm>
            <a:off x="1336504" y="3208121"/>
            <a:ext cx="2286840" cy="1200329"/>
            <a:chOff x="867337" y="3435846"/>
            <a:chExt cx="2286840" cy="1200329"/>
          </a:xfrm>
        </p:grpSpPr>
        <p:sp>
          <p:nvSpPr>
            <p:cNvPr id="2058" name="矩形 2057"/>
            <p:cNvSpPr/>
            <p:nvPr/>
          </p:nvSpPr>
          <p:spPr>
            <a:xfrm>
              <a:off x="1120270" y="3435846"/>
              <a:ext cx="2033907" cy="1200329"/>
            </a:xfrm>
            <a:prstGeom prst="rect">
              <a:avLst/>
            </a:prstGeom>
          </p:spPr>
          <p:txBody>
            <a:bodyPr wrap="square">
              <a:spAutoFit/>
            </a:bodyPr>
            <a:lstStyle/>
            <a:p>
              <a:pPr>
                <a:lnSpc>
                  <a:spcPct val="200000"/>
                </a:lnSpc>
              </a:pPr>
              <a:r>
                <a:rPr lang="zh-CN" altLang="en-US" sz="1200" b="1" dirty="0" smtClean="0">
                  <a:latin typeface="+mn-ea"/>
                </a:rPr>
                <a:t>减少</a:t>
              </a:r>
              <a:r>
                <a:rPr lang="zh-CN" altLang="en-US" sz="1200" b="1" dirty="0">
                  <a:latin typeface="+mn-ea"/>
                </a:rPr>
                <a:t>宣传</a:t>
              </a:r>
              <a:r>
                <a:rPr lang="zh-CN" altLang="en-US" sz="1200" b="1" dirty="0" smtClean="0">
                  <a:latin typeface="+mn-ea"/>
                </a:rPr>
                <a:t>成本和沟通成本</a:t>
              </a:r>
              <a:endParaRPr lang="en-US" altLang="zh-CN" sz="1200" b="1" dirty="0" smtClean="0">
                <a:latin typeface="+mn-ea"/>
              </a:endParaRPr>
            </a:p>
            <a:p>
              <a:pPr>
                <a:lnSpc>
                  <a:spcPct val="200000"/>
                </a:lnSpc>
              </a:pPr>
              <a:r>
                <a:rPr lang="zh-CN" altLang="en-US" sz="1200" b="1" dirty="0" smtClean="0">
                  <a:latin typeface="+mn-ea"/>
                </a:rPr>
                <a:t>提高客户忠诚度和活跃度</a:t>
              </a:r>
              <a:endParaRPr lang="en-US" altLang="zh-CN" sz="1200" b="1" dirty="0" smtClean="0">
                <a:latin typeface="+mn-ea"/>
              </a:endParaRPr>
            </a:p>
            <a:p>
              <a:pPr>
                <a:lnSpc>
                  <a:spcPct val="200000"/>
                </a:lnSpc>
              </a:pPr>
              <a:r>
                <a:rPr lang="zh-CN" altLang="en-US" sz="1200" b="1" dirty="0" smtClean="0">
                  <a:latin typeface="+mn-ea"/>
                </a:rPr>
                <a:t>提升品牌影响力和知名度</a:t>
              </a:r>
              <a:endParaRPr lang="en-US" altLang="zh-CN" sz="1200" b="1" dirty="0">
                <a:solidFill>
                  <a:srgbClr val="FF6600"/>
                </a:solidFill>
                <a:latin typeface="+mn-ea"/>
              </a:endParaRPr>
            </a:p>
          </p:txBody>
        </p:sp>
        <p:grpSp>
          <p:nvGrpSpPr>
            <p:cNvPr id="4" name="组合 3"/>
            <p:cNvGrpSpPr/>
            <p:nvPr/>
          </p:nvGrpSpPr>
          <p:grpSpPr>
            <a:xfrm>
              <a:off x="867337" y="3981588"/>
              <a:ext cx="230462" cy="230462"/>
              <a:chOff x="923022" y="2967849"/>
              <a:chExt cx="230462" cy="230462"/>
            </a:xfrm>
          </p:grpSpPr>
          <p:sp>
            <p:nvSpPr>
              <p:cNvPr id="28" name="圆角矩形 27"/>
              <p:cNvSpPr/>
              <p:nvPr/>
            </p:nvSpPr>
            <p:spPr>
              <a:xfrm>
                <a:off x="923022" y="2967849"/>
                <a:ext cx="230462" cy="23046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101"/>
              <p:cNvSpPr>
                <a:spLocks noChangeArrowheads="1"/>
              </p:cNvSpPr>
              <p:nvPr/>
            </p:nvSpPr>
            <p:spPr bwMode="auto">
              <a:xfrm>
                <a:off x="962132" y="3020877"/>
                <a:ext cx="152240" cy="122250"/>
              </a:xfrm>
              <a:custGeom>
                <a:avLst/>
                <a:gdLst>
                  <a:gd name="T0" fmla="*/ 8958 w 567"/>
                  <a:gd name="T1" fmla="*/ 410482 h 415"/>
                  <a:gd name="T2" fmla="*/ 8958 w 567"/>
                  <a:gd name="T3" fmla="*/ 410482 h 415"/>
                  <a:gd name="T4" fmla="*/ 8958 w 567"/>
                  <a:gd name="T5" fmla="*/ 363056 h 415"/>
                  <a:gd name="T6" fmla="*/ 95548 w 567"/>
                  <a:gd name="T7" fmla="*/ 266568 h 415"/>
                  <a:gd name="T8" fmla="*/ 140336 w 567"/>
                  <a:gd name="T9" fmla="*/ 266568 h 415"/>
                  <a:gd name="T10" fmla="*/ 279179 w 567"/>
                  <a:gd name="T11" fmla="*/ 420295 h 415"/>
                  <a:gd name="T12" fmla="*/ 331432 w 567"/>
                  <a:gd name="T13" fmla="*/ 420295 h 415"/>
                  <a:gd name="T14" fmla="*/ 697201 w 567"/>
                  <a:gd name="T15" fmla="*/ 9812 h 415"/>
                  <a:gd name="T16" fmla="*/ 749453 w 567"/>
                  <a:gd name="T17" fmla="*/ 9812 h 415"/>
                  <a:gd name="T18" fmla="*/ 827086 w 567"/>
                  <a:gd name="T19" fmla="*/ 104665 h 415"/>
                  <a:gd name="T20" fmla="*/ 827086 w 567"/>
                  <a:gd name="T21" fmla="*/ 152091 h 415"/>
                  <a:gd name="T22" fmla="*/ 374727 w 567"/>
                  <a:gd name="T23" fmla="*/ 649249 h 415"/>
                  <a:gd name="T24" fmla="*/ 322474 w 567"/>
                  <a:gd name="T25" fmla="*/ 677051 h 415"/>
                  <a:gd name="T26" fmla="*/ 279179 w 567"/>
                  <a:gd name="T27" fmla="*/ 677051 h 415"/>
                  <a:gd name="T28" fmla="*/ 226926 w 567"/>
                  <a:gd name="T29" fmla="*/ 649249 h 415"/>
                  <a:gd name="T30" fmla="*/ 8958 w 567"/>
                  <a:gd name="T31" fmla="*/ 410482 h 4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67" h="415">
                    <a:moveTo>
                      <a:pt x="6" y="251"/>
                    </a:moveTo>
                    <a:lnTo>
                      <a:pt x="6" y="251"/>
                    </a:lnTo>
                    <a:cubicBezTo>
                      <a:pt x="0" y="245"/>
                      <a:pt x="0" y="233"/>
                      <a:pt x="6" y="222"/>
                    </a:cubicBezTo>
                    <a:cubicBezTo>
                      <a:pt x="64" y="163"/>
                      <a:pt x="64" y="163"/>
                      <a:pt x="64" y="163"/>
                    </a:cubicBezTo>
                    <a:cubicBezTo>
                      <a:pt x="76" y="158"/>
                      <a:pt x="88" y="158"/>
                      <a:pt x="94" y="163"/>
                    </a:cubicBezTo>
                    <a:cubicBezTo>
                      <a:pt x="187" y="257"/>
                      <a:pt x="187" y="257"/>
                      <a:pt x="187" y="257"/>
                    </a:cubicBezTo>
                    <a:cubicBezTo>
                      <a:pt x="199" y="263"/>
                      <a:pt x="210" y="263"/>
                      <a:pt x="222" y="257"/>
                    </a:cubicBezTo>
                    <a:cubicBezTo>
                      <a:pt x="467" y="6"/>
                      <a:pt x="467" y="6"/>
                      <a:pt x="467" y="6"/>
                    </a:cubicBezTo>
                    <a:cubicBezTo>
                      <a:pt x="478" y="0"/>
                      <a:pt x="490" y="0"/>
                      <a:pt x="502" y="6"/>
                    </a:cubicBezTo>
                    <a:cubicBezTo>
                      <a:pt x="554" y="64"/>
                      <a:pt x="554" y="64"/>
                      <a:pt x="554" y="64"/>
                    </a:cubicBezTo>
                    <a:cubicBezTo>
                      <a:pt x="566" y="70"/>
                      <a:pt x="566" y="88"/>
                      <a:pt x="554" y="93"/>
                    </a:cubicBezTo>
                    <a:cubicBezTo>
                      <a:pt x="251" y="397"/>
                      <a:pt x="251" y="397"/>
                      <a:pt x="251" y="397"/>
                    </a:cubicBezTo>
                    <a:cubicBezTo>
                      <a:pt x="245" y="402"/>
                      <a:pt x="228" y="414"/>
                      <a:pt x="216" y="414"/>
                    </a:cubicBezTo>
                    <a:cubicBezTo>
                      <a:pt x="187" y="414"/>
                      <a:pt x="187" y="414"/>
                      <a:pt x="187" y="414"/>
                    </a:cubicBezTo>
                    <a:cubicBezTo>
                      <a:pt x="175" y="414"/>
                      <a:pt x="158" y="402"/>
                      <a:pt x="152" y="397"/>
                    </a:cubicBezTo>
                    <a:lnTo>
                      <a:pt x="6" y="25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76173" tIns="38087" rIns="76173" bIns="38087" anchor="ctr"/>
              <a:lstStyle/>
              <a:p>
                <a:endParaRPr lang="zh-CN" altLang="en-US" sz="1075"/>
              </a:p>
            </p:txBody>
          </p:sp>
        </p:grpSp>
        <p:grpSp>
          <p:nvGrpSpPr>
            <p:cNvPr id="31" name="组合 30"/>
            <p:cNvGrpSpPr/>
            <p:nvPr/>
          </p:nvGrpSpPr>
          <p:grpSpPr>
            <a:xfrm>
              <a:off x="867337" y="4331119"/>
              <a:ext cx="230462" cy="230462"/>
              <a:chOff x="923022" y="2967849"/>
              <a:chExt cx="230462" cy="230462"/>
            </a:xfrm>
          </p:grpSpPr>
          <p:sp>
            <p:nvSpPr>
              <p:cNvPr id="32" name="圆角矩形 31"/>
              <p:cNvSpPr/>
              <p:nvPr/>
            </p:nvSpPr>
            <p:spPr>
              <a:xfrm>
                <a:off x="923022" y="2967849"/>
                <a:ext cx="230462" cy="23046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101"/>
              <p:cNvSpPr>
                <a:spLocks noChangeArrowheads="1"/>
              </p:cNvSpPr>
              <p:nvPr/>
            </p:nvSpPr>
            <p:spPr bwMode="auto">
              <a:xfrm>
                <a:off x="962132" y="3020877"/>
                <a:ext cx="152240" cy="122250"/>
              </a:xfrm>
              <a:custGeom>
                <a:avLst/>
                <a:gdLst>
                  <a:gd name="T0" fmla="*/ 8958 w 567"/>
                  <a:gd name="T1" fmla="*/ 410482 h 415"/>
                  <a:gd name="T2" fmla="*/ 8958 w 567"/>
                  <a:gd name="T3" fmla="*/ 410482 h 415"/>
                  <a:gd name="T4" fmla="*/ 8958 w 567"/>
                  <a:gd name="T5" fmla="*/ 363056 h 415"/>
                  <a:gd name="T6" fmla="*/ 95548 w 567"/>
                  <a:gd name="T7" fmla="*/ 266568 h 415"/>
                  <a:gd name="T8" fmla="*/ 140336 w 567"/>
                  <a:gd name="T9" fmla="*/ 266568 h 415"/>
                  <a:gd name="T10" fmla="*/ 279179 w 567"/>
                  <a:gd name="T11" fmla="*/ 420295 h 415"/>
                  <a:gd name="T12" fmla="*/ 331432 w 567"/>
                  <a:gd name="T13" fmla="*/ 420295 h 415"/>
                  <a:gd name="T14" fmla="*/ 697201 w 567"/>
                  <a:gd name="T15" fmla="*/ 9812 h 415"/>
                  <a:gd name="T16" fmla="*/ 749453 w 567"/>
                  <a:gd name="T17" fmla="*/ 9812 h 415"/>
                  <a:gd name="T18" fmla="*/ 827086 w 567"/>
                  <a:gd name="T19" fmla="*/ 104665 h 415"/>
                  <a:gd name="T20" fmla="*/ 827086 w 567"/>
                  <a:gd name="T21" fmla="*/ 152091 h 415"/>
                  <a:gd name="T22" fmla="*/ 374727 w 567"/>
                  <a:gd name="T23" fmla="*/ 649249 h 415"/>
                  <a:gd name="T24" fmla="*/ 322474 w 567"/>
                  <a:gd name="T25" fmla="*/ 677051 h 415"/>
                  <a:gd name="T26" fmla="*/ 279179 w 567"/>
                  <a:gd name="T27" fmla="*/ 677051 h 415"/>
                  <a:gd name="T28" fmla="*/ 226926 w 567"/>
                  <a:gd name="T29" fmla="*/ 649249 h 415"/>
                  <a:gd name="T30" fmla="*/ 8958 w 567"/>
                  <a:gd name="T31" fmla="*/ 410482 h 4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67" h="415">
                    <a:moveTo>
                      <a:pt x="6" y="251"/>
                    </a:moveTo>
                    <a:lnTo>
                      <a:pt x="6" y="251"/>
                    </a:lnTo>
                    <a:cubicBezTo>
                      <a:pt x="0" y="245"/>
                      <a:pt x="0" y="233"/>
                      <a:pt x="6" y="222"/>
                    </a:cubicBezTo>
                    <a:cubicBezTo>
                      <a:pt x="64" y="163"/>
                      <a:pt x="64" y="163"/>
                      <a:pt x="64" y="163"/>
                    </a:cubicBezTo>
                    <a:cubicBezTo>
                      <a:pt x="76" y="158"/>
                      <a:pt x="88" y="158"/>
                      <a:pt x="94" y="163"/>
                    </a:cubicBezTo>
                    <a:cubicBezTo>
                      <a:pt x="187" y="257"/>
                      <a:pt x="187" y="257"/>
                      <a:pt x="187" y="257"/>
                    </a:cubicBezTo>
                    <a:cubicBezTo>
                      <a:pt x="199" y="263"/>
                      <a:pt x="210" y="263"/>
                      <a:pt x="222" y="257"/>
                    </a:cubicBezTo>
                    <a:cubicBezTo>
                      <a:pt x="467" y="6"/>
                      <a:pt x="467" y="6"/>
                      <a:pt x="467" y="6"/>
                    </a:cubicBezTo>
                    <a:cubicBezTo>
                      <a:pt x="478" y="0"/>
                      <a:pt x="490" y="0"/>
                      <a:pt x="502" y="6"/>
                    </a:cubicBezTo>
                    <a:cubicBezTo>
                      <a:pt x="554" y="64"/>
                      <a:pt x="554" y="64"/>
                      <a:pt x="554" y="64"/>
                    </a:cubicBezTo>
                    <a:cubicBezTo>
                      <a:pt x="566" y="70"/>
                      <a:pt x="566" y="88"/>
                      <a:pt x="554" y="93"/>
                    </a:cubicBezTo>
                    <a:cubicBezTo>
                      <a:pt x="251" y="397"/>
                      <a:pt x="251" y="397"/>
                      <a:pt x="251" y="397"/>
                    </a:cubicBezTo>
                    <a:cubicBezTo>
                      <a:pt x="245" y="402"/>
                      <a:pt x="228" y="414"/>
                      <a:pt x="216" y="414"/>
                    </a:cubicBezTo>
                    <a:cubicBezTo>
                      <a:pt x="187" y="414"/>
                      <a:pt x="187" y="414"/>
                      <a:pt x="187" y="414"/>
                    </a:cubicBezTo>
                    <a:cubicBezTo>
                      <a:pt x="175" y="414"/>
                      <a:pt x="158" y="402"/>
                      <a:pt x="152" y="397"/>
                    </a:cubicBezTo>
                    <a:lnTo>
                      <a:pt x="6" y="25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76173" tIns="38087" rIns="76173" bIns="38087" anchor="ctr"/>
              <a:lstStyle/>
              <a:p>
                <a:endParaRPr lang="zh-CN" altLang="en-US" sz="1075"/>
              </a:p>
            </p:txBody>
          </p:sp>
        </p:grpSp>
        <p:grpSp>
          <p:nvGrpSpPr>
            <p:cNvPr id="34" name="组合 33"/>
            <p:cNvGrpSpPr/>
            <p:nvPr/>
          </p:nvGrpSpPr>
          <p:grpSpPr>
            <a:xfrm>
              <a:off x="879341" y="3579862"/>
              <a:ext cx="230462" cy="230462"/>
              <a:chOff x="923022" y="2967849"/>
              <a:chExt cx="230462" cy="230462"/>
            </a:xfrm>
          </p:grpSpPr>
          <p:sp>
            <p:nvSpPr>
              <p:cNvPr id="36" name="圆角矩形 35"/>
              <p:cNvSpPr/>
              <p:nvPr/>
            </p:nvSpPr>
            <p:spPr>
              <a:xfrm>
                <a:off x="923022" y="2967849"/>
                <a:ext cx="230462" cy="230462"/>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101"/>
              <p:cNvSpPr>
                <a:spLocks noChangeArrowheads="1"/>
              </p:cNvSpPr>
              <p:nvPr/>
            </p:nvSpPr>
            <p:spPr bwMode="auto">
              <a:xfrm>
                <a:off x="962132" y="3020877"/>
                <a:ext cx="152240" cy="122250"/>
              </a:xfrm>
              <a:custGeom>
                <a:avLst/>
                <a:gdLst>
                  <a:gd name="T0" fmla="*/ 8958 w 567"/>
                  <a:gd name="T1" fmla="*/ 410482 h 415"/>
                  <a:gd name="T2" fmla="*/ 8958 w 567"/>
                  <a:gd name="T3" fmla="*/ 410482 h 415"/>
                  <a:gd name="T4" fmla="*/ 8958 w 567"/>
                  <a:gd name="T5" fmla="*/ 363056 h 415"/>
                  <a:gd name="T6" fmla="*/ 95548 w 567"/>
                  <a:gd name="T7" fmla="*/ 266568 h 415"/>
                  <a:gd name="T8" fmla="*/ 140336 w 567"/>
                  <a:gd name="T9" fmla="*/ 266568 h 415"/>
                  <a:gd name="T10" fmla="*/ 279179 w 567"/>
                  <a:gd name="T11" fmla="*/ 420295 h 415"/>
                  <a:gd name="T12" fmla="*/ 331432 w 567"/>
                  <a:gd name="T13" fmla="*/ 420295 h 415"/>
                  <a:gd name="T14" fmla="*/ 697201 w 567"/>
                  <a:gd name="T15" fmla="*/ 9812 h 415"/>
                  <a:gd name="T16" fmla="*/ 749453 w 567"/>
                  <a:gd name="T17" fmla="*/ 9812 h 415"/>
                  <a:gd name="T18" fmla="*/ 827086 w 567"/>
                  <a:gd name="T19" fmla="*/ 104665 h 415"/>
                  <a:gd name="T20" fmla="*/ 827086 w 567"/>
                  <a:gd name="T21" fmla="*/ 152091 h 415"/>
                  <a:gd name="T22" fmla="*/ 374727 w 567"/>
                  <a:gd name="T23" fmla="*/ 649249 h 415"/>
                  <a:gd name="T24" fmla="*/ 322474 w 567"/>
                  <a:gd name="T25" fmla="*/ 677051 h 415"/>
                  <a:gd name="T26" fmla="*/ 279179 w 567"/>
                  <a:gd name="T27" fmla="*/ 677051 h 415"/>
                  <a:gd name="T28" fmla="*/ 226926 w 567"/>
                  <a:gd name="T29" fmla="*/ 649249 h 415"/>
                  <a:gd name="T30" fmla="*/ 8958 w 567"/>
                  <a:gd name="T31" fmla="*/ 410482 h 4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67" h="415">
                    <a:moveTo>
                      <a:pt x="6" y="251"/>
                    </a:moveTo>
                    <a:lnTo>
                      <a:pt x="6" y="251"/>
                    </a:lnTo>
                    <a:cubicBezTo>
                      <a:pt x="0" y="245"/>
                      <a:pt x="0" y="233"/>
                      <a:pt x="6" y="222"/>
                    </a:cubicBezTo>
                    <a:cubicBezTo>
                      <a:pt x="64" y="163"/>
                      <a:pt x="64" y="163"/>
                      <a:pt x="64" y="163"/>
                    </a:cubicBezTo>
                    <a:cubicBezTo>
                      <a:pt x="76" y="158"/>
                      <a:pt x="88" y="158"/>
                      <a:pt x="94" y="163"/>
                    </a:cubicBezTo>
                    <a:cubicBezTo>
                      <a:pt x="187" y="257"/>
                      <a:pt x="187" y="257"/>
                      <a:pt x="187" y="257"/>
                    </a:cubicBezTo>
                    <a:cubicBezTo>
                      <a:pt x="199" y="263"/>
                      <a:pt x="210" y="263"/>
                      <a:pt x="222" y="257"/>
                    </a:cubicBezTo>
                    <a:cubicBezTo>
                      <a:pt x="467" y="6"/>
                      <a:pt x="467" y="6"/>
                      <a:pt x="467" y="6"/>
                    </a:cubicBezTo>
                    <a:cubicBezTo>
                      <a:pt x="478" y="0"/>
                      <a:pt x="490" y="0"/>
                      <a:pt x="502" y="6"/>
                    </a:cubicBezTo>
                    <a:cubicBezTo>
                      <a:pt x="554" y="64"/>
                      <a:pt x="554" y="64"/>
                      <a:pt x="554" y="64"/>
                    </a:cubicBezTo>
                    <a:cubicBezTo>
                      <a:pt x="566" y="70"/>
                      <a:pt x="566" y="88"/>
                      <a:pt x="554" y="93"/>
                    </a:cubicBezTo>
                    <a:cubicBezTo>
                      <a:pt x="251" y="397"/>
                      <a:pt x="251" y="397"/>
                      <a:pt x="251" y="397"/>
                    </a:cubicBezTo>
                    <a:cubicBezTo>
                      <a:pt x="245" y="402"/>
                      <a:pt x="228" y="414"/>
                      <a:pt x="216" y="414"/>
                    </a:cubicBezTo>
                    <a:cubicBezTo>
                      <a:pt x="187" y="414"/>
                      <a:pt x="187" y="414"/>
                      <a:pt x="187" y="414"/>
                    </a:cubicBezTo>
                    <a:cubicBezTo>
                      <a:pt x="175" y="414"/>
                      <a:pt x="158" y="402"/>
                      <a:pt x="152" y="397"/>
                    </a:cubicBezTo>
                    <a:lnTo>
                      <a:pt x="6" y="25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76173" tIns="38087" rIns="76173" bIns="38087" anchor="ctr"/>
              <a:lstStyle/>
              <a:p>
                <a:endParaRPr lang="zh-CN" altLang="en-US" sz="1075"/>
              </a:p>
            </p:txBody>
          </p:sp>
        </p:grpSp>
      </p:grpSp>
      <p:sp>
        <p:nvSpPr>
          <p:cNvPr id="6" name="矩形 5"/>
          <p:cNvSpPr/>
          <p:nvPr/>
        </p:nvSpPr>
        <p:spPr>
          <a:xfrm>
            <a:off x="755576" y="2106431"/>
            <a:ext cx="3312368" cy="969496"/>
          </a:xfrm>
          <a:prstGeom prst="rect">
            <a:avLst/>
          </a:prstGeom>
        </p:spPr>
        <p:txBody>
          <a:bodyPr wrap="square">
            <a:spAutoFit/>
          </a:bodyPr>
          <a:lstStyle/>
          <a:p>
            <a:pPr>
              <a:lnSpc>
                <a:spcPct val="150000"/>
              </a:lnSpc>
            </a:pPr>
            <a:r>
              <a:rPr lang="zh-CN" altLang="en-US" sz="1400" dirty="0">
                <a:latin typeface="+mn-ea"/>
              </a:rPr>
              <a:t>营销价值</a:t>
            </a:r>
            <a:r>
              <a:rPr lang="zh-CN" altLang="en-US" sz="1400" dirty="0" smtClean="0">
                <a:latin typeface="+mn-ea"/>
              </a:rPr>
              <a:t>：</a:t>
            </a:r>
            <a:r>
              <a:rPr lang="zh-CN" altLang="en-US" sz="1200" dirty="0"/>
              <a:t>微信为企业和客户之间搭建了扁平化的沟通</a:t>
            </a:r>
            <a:r>
              <a:rPr lang="zh-CN" altLang="en-US" sz="1200" dirty="0" smtClean="0"/>
              <a:t>平台</a:t>
            </a:r>
            <a:r>
              <a:rPr lang="zh-CN" altLang="en-US" sz="1200" dirty="0"/>
              <a:t>。</a:t>
            </a:r>
            <a:r>
              <a:rPr lang="zh-CN" altLang="en-US" sz="1200" dirty="0" smtClean="0"/>
              <a:t>企业</a:t>
            </a:r>
            <a:r>
              <a:rPr lang="zh-CN" altLang="en-US" sz="1200" dirty="0" smtClean="0">
                <a:latin typeface="+mn-ea"/>
              </a:rPr>
              <a:t>开通微信公众号，可以将品牌推广给上亿的微信用户：</a:t>
            </a:r>
            <a:endParaRPr lang="en-US" altLang="zh-CN" sz="1200" dirty="0">
              <a:latin typeface="+mn-ea"/>
            </a:endParaRPr>
          </a:p>
        </p:txBody>
      </p:sp>
      <p:sp>
        <p:nvSpPr>
          <p:cNvPr id="53" name="TextBox 52"/>
          <p:cNvSpPr txBox="1"/>
          <p:nvPr/>
        </p:nvSpPr>
        <p:spPr>
          <a:xfrm>
            <a:off x="5614932" y="533162"/>
            <a:ext cx="2968763" cy="616836"/>
          </a:xfrm>
          <a:prstGeom prst="rect">
            <a:avLst/>
          </a:prstGeom>
          <a:noFill/>
        </p:spPr>
        <p:txBody>
          <a:bodyPr wrap="square" rtlCol="0">
            <a:spAutoFit/>
          </a:bodyPr>
          <a:lstStyle/>
          <a:p>
            <a:pPr>
              <a:lnSpc>
                <a:spcPct val="150000"/>
              </a:lnSpc>
            </a:pPr>
            <a:r>
              <a:rPr lang="zh-CN" altLang="en-US" sz="1200" dirty="0" smtClean="0"/>
              <a:t>           ：微博是一个基于用户关系的信息分享、传播以及获取的平台。</a:t>
            </a:r>
            <a:endParaRPr lang="zh-CN" altLang="en-US" sz="1200" dirty="0"/>
          </a:p>
        </p:txBody>
      </p:sp>
      <p:pic>
        <p:nvPicPr>
          <p:cNvPr id="54"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85985" y="427128"/>
            <a:ext cx="970925" cy="85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矩形 54"/>
          <p:cNvSpPr/>
          <p:nvPr/>
        </p:nvSpPr>
        <p:spPr>
          <a:xfrm>
            <a:off x="5614933" y="481480"/>
            <a:ext cx="613251" cy="461665"/>
          </a:xfrm>
          <a:prstGeom prst="rect">
            <a:avLst/>
          </a:prstGeom>
        </p:spPr>
        <p:txBody>
          <a:bodyPr wrap="square">
            <a:spAutoFit/>
          </a:bodyPr>
          <a:lstStyle/>
          <a:p>
            <a:pPr>
              <a:lnSpc>
                <a:spcPct val="150000"/>
              </a:lnSpc>
            </a:pPr>
            <a:r>
              <a:rPr lang="zh-CN" altLang="en-US" sz="1600" b="1" dirty="0" smtClean="0">
                <a:latin typeface="微软雅黑" pitchFamily="34" charset="-122"/>
                <a:ea typeface="微软雅黑" pitchFamily="34" charset="-122"/>
              </a:rPr>
              <a:t>微博</a:t>
            </a:r>
            <a:endParaRPr lang="en-US" altLang="zh-CN" sz="1400" b="1" dirty="0">
              <a:solidFill>
                <a:srgbClr val="FF6600"/>
              </a:solidFill>
              <a:latin typeface="黑体" pitchFamily="49" charset="-122"/>
              <a:ea typeface="黑体" pitchFamily="49" charset="-122"/>
            </a:endParaRPr>
          </a:p>
        </p:txBody>
      </p:sp>
      <p:sp>
        <p:nvSpPr>
          <p:cNvPr id="56" name="矩形 55"/>
          <p:cNvSpPr/>
          <p:nvPr/>
        </p:nvSpPr>
        <p:spPr>
          <a:xfrm>
            <a:off x="4849280" y="3433808"/>
            <a:ext cx="3821681" cy="1246495"/>
          </a:xfrm>
          <a:prstGeom prst="rect">
            <a:avLst/>
          </a:prstGeom>
          <a:ln>
            <a:noFill/>
          </a:ln>
        </p:spPr>
        <p:txBody>
          <a:bodyPr wrap="square">
            <a:spAutoFit/>
          </a:bodyPr>
          <a:lstStyle/>
          <a:p>
            <a:pPr>
              <a:lnSpc>
                <a:spcPct val="150000"/>
              </a:lnSpc>
            </a:pPr>
            <a:r>
              <a:rPr lang="zh-CN" altLang="en-US" sz="1200" b="1" dirty="0">
                <a:latin typeface="+mn-ea"/>
              </a:rPr>
              <a:t>营销价值</a:t>
            </a:r>
            <a:r>
              <a:rPr lang="zh-CN" altLang="en-US" sz="1200" b="1" dirty="0" smtClean="0">
                <a:latin typeface="+mn-ea"/>
              </a:rPr>
              <a:t>：</a:t>
            </a:r>
            <a:r>
              <a:rPr lang="zh-CN" altLang="en-US" sz="1200" dirty="0" smtClean="0"/>
              <a:t>企业官方</a:t>
            </a:r>
            <a:r>
              <a:rPr lang="zh-CN" altLang="en-US" sz="1200" dirty="0"/>
              <a:t>微博是企业的品牌形象</a:t>
            </a:r>
            <a:r>
              <a:rPr lang="zh-CN" altLang="en-US" sz="1200" dirty="0" smtClean="0"/>
              <a:t>所在。</a:t>
            </a:r>
            <a:r>
              <a:rPr lang="zh-CN" altLang="en-US" sz="1200" dirty="0" smtClean="0">
                <a:latin typeface="+mn-ea"/>
              </a:rPr>
              <a:t>开通后，企业</a:t>
            </a:r>
            <a:r>
              <a:rPr lang="zh-CN" altLang="en-US" sz="1200" dirty="0" smtClean="0">
                <a:latin typeface="微软雅黑" pitchFamily="34" charset="-122"/>
                <a:ea typeface="微软雅黑" pitchFamily="34" charset="-122"/>
              </a:rPr>
              <a:t>可以</a:t>
            </a:r>
            <a:r>
              <a:rPr lang="zh-CN" altLang="en-US" sz="1200" dirty="0">
                <a:latin typeface="+mn-ea"/>
              </a:rPr>
              <a:t>把握信息的主动性和时效性</a:t>
            </a:r>
            <a:r>
              <a:rPr lang="zh-CN" altLang="en-US" sz="1200" dirty="0" smtClean="0">
                <a:latin typeface="+mn-ea"/>
              </a:rPr>
              <a:t>，</a:t>
            </a:r>
            <a:r>
              <a:rPr lang="zh-CN" altLang="en-US" sz="1200" dirty="0" smtClean="0">
                <a:latin typeface="微软雅黑" pitchFamily="34" charset="-122"/>
                <a:ea typeface="微软雅黑" pitchFamily="34" charset="-122"/>
              </a:rPr>
              <a:t>借助其与</a:t>
            </a:r>
            <a:r>
              <a:rPr lang="zh-CN" altLang="en-US" sz="1200" dirty="0">
                <a:latin typeface="微软雅黑" pitchFamily="34" charset="-122"/>
                <a:ea typeface="微软雅黑" pitchFamily="34" charset="-122"/>
              </a:rPr>
              <a:t>消费者</a:t>
            </a:r>
            <a:r>
              <a:rPr lang="zh-CN" altLang="en-US" sz="1200" dirty="0" smtClean="0">
                <a:latin typeface="微软雅黑" pitchFamily="34" charset="-122"/>
                <a:ea typeface="微软雅黑" pitchFamily="34" charset="-122"/>
              </a:rPr>
              <a:t>进行直接沟通，</a:t>
            </a:r>
            <a:r>
              <a:rPr lang="zh-CN" altLang="en-US" sz="1200" dirty="0">
                <a:latin typeface="微软雅黑" pitchFamily="34" charset="-122"/>
                <a:ea typeface="微软雅黑" pitchFamily="34" charset="-122"/>
              </a:rPr>
              <a:t>及时发布产品动态，</a:t>
            </a:r>
            <a:r>
              <a:rPr lang="zh-CN" altLang="en-US" sz="1200" dirty="0" smtClean="0">
                <a:latin typeface="微软雅黑" pitchFamily="34" charset="-122"/>
                <a:ea typeface="微软雅黑" pitchFamily="34" charset="-122"/>
              </a:rPr>
              <a:t>传播</a:t>
            </a:r>
            <a:r>
              <a:rPr lang="zh-CN" altLang="en-US" sz="1200" dirty="0">
                <a:latin typeface="微软雅黑" pitchFamily="34" charset="-122"/>
                <a:ea typeface="微软雅黑" pitchFamily="34" charset="-122"/>
              </a:rPr>
              <a:t>企业品牌信息</a:t>
            </a:r>
            <a:r>
              <a:rPr lang="zh-CN" altLang="en-US" sz="1200" dirty="0" smtClean="0">
                <a:latin typeface="微软雅黑" pitchFamily="34" charset="-122"/>
                <a:ea typeface="微软雅黑" pitchFamily="34" charset="-122"/>
              </a:rPr>
              <a:t>，增加品牌亲和力。</a:t>
            </a:r>
            <a:endParaRPr lang="en-US" altLang="zh-CN" sz="1200" dirty="0">
              <a:latin typeface="+mn-ea"/>
            </a:endParaRPr>
          </a:p>
        </p:txBody>
      </p:sp>
      <p:pic>
        <p:nvPicPr>
          <p:cNvPr id="58"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r="7562"/>
          <a:stretch/>
        </p:blipFill>
        <p:spPr bwMode="auto">
          <a:xfrm>
            <a:off x="4932040" y="1227205"/>
            <a:ext cx="3492974" cy="2206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52761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14" name="文本框 10"/>
          <p:cNvSpPr txBox="1">
            <a:spLocks noChangeArrowheads="1"/>
          </p:cNvSpPr>
          <p:nvPr/>
        </p:nvSpPr>
        <p:spPr bwMode="auto">
          <a:xfrm>
            <a:off x="441026" y="258202"/>
            <a:ext cx="5859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zh-CN" b="1" dirty="0" smtClean="0">
                <a:latin typeface="微软雅黑" pitchFamily="34" charset="-122"/>
                <a:ea typeface="微软雅黑" pitchFamily="34" charset="-122"/>
              </a:rPr>
              <a:t>平台简介</a:t>
            </a:r>
            <a:r>
              <a:rPr lang="zh-CN" altLang="en-US" b="1" dirty="0" smtClean="0">
                <a:latin typeface="微软雅黑" pitchFamily="34" charset="-122"/>
                <a:ea typeface="微软雅黑" pitchFamily="34" charset="-122"/>
              </a:rPr>
              <a:t>及</a:t>
            </a:r>
            <a:r>
              <a:rPr lang="zh-CN" altLang="zh-CN" b="1" dirty="0" smtClean="0">
                <a:latin typeface="微软雅黑" pitchFamily="34" charset="-122"/>
                <a:ea typeface="微软雅黑" pitchFamily="34" charset="-122"/>
              </a:rPr>
              <a:t>营销价值</a:t>
            </a:r>
            <a:r>
              <a:rPr lang="zh-CN" altLang="en-US" b="1" dirty="0" smtClean="0">
                <a:latin typeface="微软雅黑" pitchFamily="34" charset="-122"/>
                <a:ea typeface="微软雅黑" pitchFamily="34" charset="-122"/>
              </a:rPr>
              <a:t>分析</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自媒体平台</a:t>
            </a:r>
            <a:endParaRPr lang="zh-CN" altLang="zh-CN" b="1" dirty="0">
              <a:latin typeface="微软雅黑" pitchFamily="34" charset="-122"/>
              <a:ea typeface="微软雅黑" pitchFamily="34" charset="-122"/>
            </a:endParaRPr>
          </a:p>
        </p:txBody>
      </p:sp>
      <p:grpSp>
        <p:nvGrpSpPr>
          <p:cNvPr id="17" name="组合 6"/>
          <p:cNvGrpSpPr/>
          <p:nvPr/>
        </p:nvGrpSpPr>
        <p:grpSpPr>
          <a:xfrm>
            <a:off x="107504" y="285427"/>
            <a:ext cx="383705" cy="360041"/>
            <a:chOff x="3635896" y="2092618"/>
            <a:chExt cx="1130424" cy="1060709"/>
          </a:xfrm>
        </p:grpSpPr>
        <p:sp>
          <p:nvSpPr>
            <p:cNvPr id="18" name="等腰三角形 17"/>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Round Same Side Corner Rectangle 110"/>
          <p:cNvSpPr/>
          <p:nvPr/>
        </p:nvSpPr>
        <p:spPr>
          <a:xfrm>
            <a:off x="935523" y="1362369"/>
            <a:ext cx="2235392" cy="3108114"/>
          </a:xfrm>
          <a:prstGeom prst="round2SameRect">
            <a:avLst>
              <a:gd name="adj1" fmla="val 5209"/>
              <a:gd name="adj2" fmla="val 0"/>
            </a:avLst>
          </a:prstGeom>
          <a:solidFill>
            <a:schemeClr val="tx2">
              <a:lumMod val="60000"/>
              <a:lumOff val="40000"/>
            </a:schemeClr>
          </a:solidFill>
          <a:ln w="2540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smtClean="0">
              <a:ln>
                <a:noFill/>
              </a:ln>
              <a:solidFill>
                <a:srgbClr val="262626"/>
              </a:solidFill>
              <a:effectLst/>
              <a:uLnTx/>
              <a:uFillTx/>
              <a:latin typeface="Calibri"/>
            </a:endParaRPr>
          </a:p>
        </p:txBody>
      </p:sp>
      <p:sp>
        <p:nvSpPr>
          <p:cNvPr id="26" name="TextBox 9"/>
          <p:cNvSpPr txBox="1"/>
          <p:nvPr/>
        </p:nvSpPr>
        <p:spPr>
          <a:xfrm>
            <a:off x="1052681" y="2283718"/>
            <a:ext cx="2026690" cy="1200329"/>
          </a:xfrm>
          <a:prstGeom prst="rect">
            <a:avLst/>
          </a:prstGeom>
          <a:noFill/>
        </p:spPr>
        <p:txBody>
          <a:bodyPr wrap="square" rtlCol="0">
            <a:spAutoFit/>
          </a:bodyPr>
          <a:lstStyle/>
          <a:p>
            <a:pPr lvl="0" defTabSz="1375467">
              <a:lnSpc>
                <a:spcPct val="150000"/>
              </a:lnSpc>
              <a:spcBef>
                <a:spcPts val="533"/>
              </a:spcBef>
              <a:defRPr/>
            </a:pPr>
            <a:r>
              <a:rPr lang="zh-CN" altLang="en-US" sz="1200" dirty="0" smtClean="0">
                <a:solidFill>
                  <a:schemeClr val="bg1"/>
                </a:solidFill>
              </a:rPr>
              <a:t>文字类自媒体有利于</a:t>
            </a:r>
            <a:r>
              <a:rPr lang="zh-CN" altLang="en-US" sz="1200" dirty="0">
                <a:solidFill>
                  <a:schemeClr val="bg1"/>
                </a:solidFill>
              </a:rPr>
              <a:t>帮助内容生产者在移动互联网上高效率地获得更多的曝光和关注</a:t>
            </a:r>
            <a:r>
              <a:rPr lang="zh-CN" altLang="en-US" sz="1200" dirty="0" smtClean="0">
                <a:solidFill>
                  <a:schemeClr val="bg1"/>
                </a:solidFill>
              </a:rPr>
              <a:t>。</a:t>
            </a:r>
            <a:endParaRPr lang="en-US" altLang="zh-CN" sz="1200" dirty="0" smtClean="0">
              <a:solidFill>
                <a:schemeClr val="bg1"/>
              </a:solidFill>
            </a:endParaRPr>
          </a:p>
        </p:txBody>
      </p:sp>
      <p:sp>
        <p:nvSpPr>
          <p:cNvPr id="28" name="Oval 31"/>
          <p:cNvSpPr/>
          <p:nvPr/>
        </p:nvSpPr>
        <p:spPr>
          <a:xfrm>
            <a:off x="1660092" y="878110"/>
            <a:ext cx="829139" cy="805402"/>
          </a:xfrm>
          <a:prstGeom prst="ellipse">
            <a:avLst/>
          </a:prstGeom>
          <a:solidFill>
            <a:srgbClr val="F3F3F3"/>
          </a:solidFill>
          <a:ln w="38100" cap="flat" cmpd="sng" algn="ctr">
            <a:solidFill>
              <a:schemeClr val="tx2">
                <a:lumMod val="60000"/>
                <a:lumOff val="40000"/>
              </a:schemeClr>
            </a:solid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3733" b="0" i="0" u="none" strike="noStrike" kern="0" cap="none" spc="0" normalizeH="0" baseline="0" noProof="0" dirty="0" smtClean="0">
              <a:ln>
                <a:noFill/>
              </a:ln>
              <a:solidFill>
                <a:srgbClr val="85AE3C">
                  <a:lumMod val="75000"/>
                </a:srgbClr>
              </a:solidFill>
              <a:effectLst/>
              <a:uLnTx/>
              <a:uFillTx/>
              <a:latin typeface="FontAwesome" pitchFamily="2" charset="0"/>
            </a:endParaRPr>
          </a:p>
        </p:txBody>
      </p:sp>
      <p:sp>
        <p:nvSpPr>
          <p:cNvPr id="29" name="Rounded Rectangle 32"/>
          <p:cNvSpPr/>
          <p:nvPr/>
        </p:nvSpPr>
        <p:spPr>
          <a:xfrm>
            <a:off x="1574807" y="1789899"/>
            <a:ext cx="1000508" cy="342452"/>
          </a:xfrm>
          <a:prstGeom prst="roundRect">
            <a:avLst/>
          </a:prstGeom>
          <a:solidFill>
            <a:srgbClr val="F3F3F3"/>
          </a:solidFill>
          <a:ln w="2540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2">
                    <a:lumMod val="60000"/>
                    <a:lumOff val="40000"/>
                  </a:schemeClr>
                </a:solidFill>
                <a:effectLst/>
                <a:uLnTx/>
                <a:uFillTx/>
                <a:latin typeface="Calibri"/>
              </a:rPr>
              <a:t>文字类</a:t>
            </a:r>
            <a:endParaRPr kumimoji="0" lang="en-US" sz="1600" b="1" i="0" u="none" strike="noStrike" kern="0" cap="none" spc="0" normalizeH="0" baseline="0" noProof="0" dirty="0" smtClean="0">
              <a:ln>
                <a:noFill/>
              </a:ln>
              <a:solidFill>
                <a:schemeClr val="tx2">
                  <a:lumMod val="60000"/>
                  <a:lumOff val="40000"/>
                </a:schemeClr>
              </a:solidFill>
              <a:effectLst/>
              <a:uLnTx/>
              <a:uFillTx/>
              <a:latin typeface="Calibri"/>
            </a:endParaRPr>
          </a:p>
        </p:txBody>
      </p:sp>
      <p:sp>
        <p:nvSpPr>
          <p:cNvPr id="30" name="Rectangle 33"/>
          <p:cNvSpPr/>
          <p:nvPr/>
        </p:nvSpPr>
        <p:spPr>
          <a:xfrm>
            <a:off x="1660092" y="1085939"/>
            <a:ext cx="843215" cy="430887"/>
          </a:xfrm>
          <a:prstGeom prst="rect">
            <a:avLst/>
          </a:prstGeom>
        </p:spPr>
        <p:txBody>
          <a:bodyPr wrap="square" lIns="0" tIns="0" rIns="0" bIns="0">
            <a:spAutoFit/>
          </a:bodyPr>
          <a:lstStyle/>
          <a:p>
            <a:pPr marL="0" marR="0" lvl="0" indent="0" algn="ctr" defTabSz="1375467"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chemeClr val="tx2">
                    <a:lumMod val="60000"/>
                    <a:lumOff val="40000"/>
                  </a:schemeClr>
                </a:solidFill>
                <a:effectLst/>
                <a:uLnTx/>
                <a:uFillTx/>
              </a:rPr>
              <a:t>01</a:t>
            </a:r>
          </a:p>
        </p:txBody>
      </p:sp>
      <p:grpSp>
        <p:nvGrpSpPr>
          <p:cNvPr id="31" name="Group 37"/>
          <p:cNvGrpSpPr/>
          <p:nvPr/>
        </p:nvGrpSpPr>
        <p:grpSpPr>
          <a:xfrm>
            <a:off x="3508273" y="1365002"/>
            <a:ext cx="2235394" cy="3105481"/>
            <a:chOff x="761458" y="1525299"/>
            <a:chExt cx="1828800" cy="2534709"/>
          </a:xfrm>
        </p:grpSpPr>
        <p:sp>
          <p:nvSpPr>
            <p:cNvPr id="32" name="Round Same Side Corner Rectangle 38"/>
            <p:cNvSpPr/>
            <p:nvPr/>
          </p:nvSpPr>
          <p:spPr>
            <a:xfrm>
              <a:off x="761458" y="1525299"/>
              <a:ext cx="1828800" cy="2534709"/>
            </a:xfrm>
            <a:prstGeom prst="round2SameRect">
              <a:avLst>
                <a:gd name="adj1" fmla="val 5209"/>
                <a:gd name="adj2" fmla="val 0"/>
              </a:avLst>
            </a:prstGeom>
            <a:solidFill>
              <a:srgbClr val="5EC6D3"/>
            </a:solidFill>
            <a:ln w="2540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smtClean="0">
                <a:ln>
                  <a:noFill/>
                </a:ln>
                <a:solidFill>
                  <a:srgbClr val="262626"/>
                </a:solidFill>
                <a:effectLst/>
                <a:uLnTx/>
                <a:uFillTx/>
                <a:latin typeface="Calibri"/>
              </a:endParaRPr>
            </a:p>
          </p:txBody>
        </p:sp>
        <p:sp>
          <p:nvSpPr>
            <p:cNvPr id="33" name="TextBox 32"/>
            <p:cNvSpPr txBox="1"/>
            <p:nvPr/>
          </p:nvSpPr>
          <p:spPr>
            <a:xfrm>
              <a:off x="836921" y="2275160"/>
              <a:ext cx="1753337" cy="979714"/>
            </a:xfrm>
            <a:prstGeom prst="rect">
              <a:avLst/>
            </a:prstGeom>
            <a:noFill/>
          </p:spPr>
          <p:txBody>
            <a:bodyPr wrap="square" rtlCol="0">
              <a:spAutoFit/>
            </a:bodyPr>
            <a:lstStyle/>
            <a:p>
              <a:pPr defTabSz="1375467">
                <a:lnSpc>
                  <a:spcPct val="150000"/>
                </a:lnSpc>
                <a:spcBef>
                  <a:spcPts val="533"/>
                </a:spcBef>
                <a:defRPr/>
              </a:pPr>
              <a:r>
                <a:rPr lang="zh-CN" altLang="en-US" sz="1200" kern="0" dirty="0" smtClean="0">
                  <a:solidFill>
                    <a:schemeClr val="bg1"/>
                  </a:solidFill>
                </a:rPr>
                <a:t>音频形式</a:t>
              </a:r>
              <a:r>
                <a:rPr lang="zh-CN" altLang="en-US" sz="1200" dirty="0">
                  <a:solidFill>
                    <a:schemeClr val="bg1"/>
                  </a:solidFill>
                </a:rPr>
                <a:t>让广告变的更</a:t>
              </a:r>
              <a:r>
                <a:rPr lang="zh-CN" altLang="en-US" sz="1200" dirty="0" smtClean="0">
                  <a:solidFill>
                    <a:schemeClr val="bg1"/>
                  </a:solidFill>
                </a:rPr>
                <a:t>聚焦，大范围覆盖了主流消费群体，满足了用户利用</a:t>
              </a:r>
              <a:r>
                <a:rPr lang="zh-CN" altLang="en-US" sz="1200" dirty="0">
                  <a:solidFill>
                    <a:schemeClr val="bg1"/>
                  </a:solidFill>
                </a:rPr>
                <a:t>碎片化时间获取</a:t>
              </a:r>
              <a:r>
                <a:rPr lang="zh-CN" altLang="en-US" sz="1200" dirty="0" smtClean="0">
                  <a:solidFill>
                    <a:schemeClr val="bg1"/>
                  </a:solidFill>
                </a:rPr>
                <a:t>信息的需求。</a:t>
              </a:r>
              <a:endParaRPr lang="zh-CN" altLang="en-US" sz="1200" kern="0" dirty="0">
                <a:solidFill>
                  <a:schemeClr val="bg1"/>
                </a:solidFill>
              </a:endParaRPr>
            </a:p>
          </p:txBody>
        </p:sp>
      </p:grpSp>
      <p:grpSp>
        <p:nvGrpSpPr>
          <p:cNvPr id="38" name="Group 44"/>
          <p:cNvGrpSpPr/>
          <p:nvPr/>
        </p:nvGrpSpPr>
        <p:grpSpPr>
          <a:xfrm>
            <a:off x="6081022" y="1362369"/>
            <a:ext cx="2379410" cy="3108114"/>
            <a:chOff x="761458" y="1525299"/>
            <a:chExt cx="1887711" cy="2961444"/>
          </a:xfrm>
        </p:grpSpPr>
        <p:sp>
          <p:nvSpPr>
            <p:cNvPr id="39" name="Round Same Side Corner Rectangle 45"/>
            <p:cNvSpPr/>
            <p:nvPr/>
          </p:nvSpPr>
          <p:spPr>
            <a:xfrm>
              <a:off x="761458" y="1525299"/>
              <a:ext cx="1828800" cy="2961444"/>
            </a:xfrm>
            <a:prstGeom prst="round2SameRect">
              <a:avLst>
                <a:gd name="adj1" fmla="val 5209"/>
                <a:gd name="adj2" fmla="val 0"/>
              </a:avLst>
            </a:prstGeom>
            <a:solidFill>
              <a:schemeClr val="accent2">
                <a:lumMod val="60000"/>
                <a:lumOff val="40000"/>
              </a:schemeClr>
            </a:solidFill>
            <a:ln w="2540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dirty="0" smtClean="0">
                <a:ln>
                  <a:noFill/>
                </a:ln>
                <a:solidFill>
                  <a:srgbClr val="262626"/>
                </a:solidFill>
                <a:effectLst/>
                <a:uLnTx/>
                <a:uFillTx/>
                <a:latin typeface="Calibri"/>
              </a:endParaRPr>
            </a:p>
          </p:txBody>
        </p:sp>
        <p:sp>
          <p:nvSpPr>
            <p:cNvPr id="40" name="TextBox 39"/>
            <p:cNvSpPr txBox="1"/>
            <p:nvPr/>
          </p:nvSpPr>
          <p:spPr>
            <a:xfrm>
              <a:off x="838928" y="2504280"/>
              <a:ext cx="1810241" cy="1143686"/>
            </a:xfrm>
            <a:prstGeom prst="rect">
              <a:avLst/>
            </a:prstGeom>
            <a:noFill/>
          </p:spPr>
          <p:txBody>
            <a:bodyPr wrap="square" rtlCol="0">
              <a:spAutoFit/>
            </a:bodyPr>
            <a:lstStyle/>
            <a:p>
              <a:pPr defTabSz="1375467">
                <a:lnSpc>
                  <a:spcPct val="120000"/>
                </a:lnSpc>
                <a:spcBef>
                  <a:spcPts val="533"/>
                </a:spcBef>
                <a:defRPr/>
              </a:pPr>
              <a:r>
                <a:rPr lang="zh-CN" altLang="en-US" sz="1200" dirty="0" smtClean="0">
                  <a:solidFill>
                    <a:schemeClr val="bg1"/>
                  </a:solidFill>
                </a:rPr>
                <a:t>视频是文字</a:t>
              </a:r>
              <a:r>
                <a:rPr lang="zh-CN" altLang="en-US" sz="1200" dirty="0">
                  <a:solidFill>
                    <a:schemeClr val="bg1"/>
                  </a:solidFill>
                </a:rPr>
                <a:t>、音频、</a:t>
              </a:r>
              <a:r>
                <a:rPr lang="zh-CN" altLang="en-US" sz="1200" dirty="0" smtClean="0">
                  <a:solidFill>
                    <a:schemeClr val="bg1"/>
                  </a:solidFill>
                </a:rPr>
                <a:t>图像的结合，利于传播。近期兴起的网络</a:t>
              </a:r>
              <a:r>
                <a:rPr lang="zh-CN" altLang="en-US" sz="1200" dirty="0">
                  <a:solidFill>
                    <a:schemeClr val="bg1"/>
                  </a:solidFill>
                </a:rPr>
                <a:t>直播</a:t>
              </a:r>
              <a:r>
                <a:rPr lang="zh-CN" altLang="en-US" sz="1200" dirty="0" smtClean="0">
                  <a:solidFill>
                    <a:schemeClr val="bg1"/>
                  </a:solidFill>
                </a:rPr>
                <a:t>平台直接和用户互动，易于聚集人气，品牌宣传目标精准，到达率更高。</a:t>
              </a:r>
              <a:endParaRPr lang="zh-CN" altLang="en-US" sz="1200" kern="0" dirty="0">
                <a:solidFill>
                  <a:schemeClr val="bg1"/>
                </a:solidFill>
              </a:endParaRPr>
            </a:p>
          </p:txBody>
        </p:sp>
      </p:grpSp>
      <p:sp>
        <p:nvSpPr>
          <p:cNvPr id="45" name="Oval 31"/>
          <p:cNvSpPr/>
          <p:nvPr/>
        </p:nvSpPr>
        <p:spPr>
          <a:xfrm>
            <a:off x="4254693" y="878111"/>
            <a:ext cx="829139" cy="805402"/>
          </a:xfrm>
          <a:prstGeom prst="ellipse">
            <a:avLst/>
          </a:prstGeom>
          <a:solidFill>
            <a:srgbClr val="F3F3F3"/>
          </a:solidFill>
          <a:ln w="38100" cap="flat" cmpd="sng" algn="ctr">
            <a:solidFill>
              <a:schemeClr val="accent5"/>
            </a:solid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3733" b="0" i="0" u="none" strike="noStrike" kern="0" cap="none" spc="0" normalizeH="0" baseline="0" noProof="0" dirty="0" smtClean="0">
              <a:ln>
                <a:noFill/>
              </a:ln>
              <a:solidFill>
                <a:srgbClr val="85AE3C">
                  <a:lumMod val="75000"/>
                </a:srgbClr>
              </a:solidFill>
              <a:effectLst/>
              <a:uLnTx/>
              <a:uFillTx/>
              <a:latin typeface="FontAwesome" pitchFamily="2" charset="0"/>
            </a:endParaRPr>
          </a:p>
        </p:txBody>
      </p:sp>
      <p:sp>
        <p:nvSpPr>
          <p:cNvPr id="46" name="Rectangle 33"/>
          <p:cNvSpPr/>
          <p:nvPr/>
        </p:nvSpPr>
        <p:spPr>
          <a:xfrm>
            <a:off x="4254693" y="1085940"/>
            <a:ext cx="843215" cy="430887"/>
          </a:xfrm>
          <a:prstGeom prst="rect">
            <a:avLst/>
          </a:prstGeom>
        </p:spPr>
        <p:txBody>
          <a:bodyPr wrap="square" lIns="0" tIns="0" rIns="0" bIns="0">
            <a:spAutoFit/>
          </a:bodyPr>
          <a:lstStyle/>
          <a:p>
            <a:pPr marL="0" marR="0" lvl="0" indent="0" algn="ctr" defTabSz="1375467"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chemeClr val="accent5"/>
                </a:solidFill>
                <a:effectLst/>
                <a:uLnTx/>
                <a:uFillTx/>
              </a:rPr>
              <a:t>02</a:t>
            </a:r>
          </a:p>
        </p:txBody>
      </p:sp>
      <p:sp>
        <p:nvSpPr>
          <p:cNvPr id="47" name="Oval 31"/>
          <p:cNvSpPr/>
          <p:nvPr/>
        </p:nvSpPr>
        <p:spPr>
          <a:xfrm>
            <a:off x="6774973" y="878111"/>
            <a:ext cx="829139" cy="805402"/>
          </a:xfrm>
          <a:prstGeom prst="ellipse">
            <a:avLst/>
          </a:prstGeom>
          <a:solidFill>
            <a:srgbClr val="F3F3F3"/>
          </a:solidFill>
          <a:ln w="38100" cap="flat" cmpd="sng" algn="ctr">
            <a:solidFill>
              <a:schemeClr val="accent2">
                <a:lumMod val="60000"/>
                <a:lumOff val="40000"/>
              </a:schemeClr>
            </a:solid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3733" b="0" i="0" u="none" strike="noStrike" kern="0" cap="none" spc="0" normalizeH="0" baseline="0" noProof="0" dirty="0" smtClean="0">
              <a:ln>
                <a:noFill/>
              </a:ln>
              <a:solidFill>
                <a:schemeClr val="accent2">
                  <a:lumMod val="60000"/>
                  <a:lumOff val="40000"/>
                </a:schemeClr>
              </a:solidFill>
              <a:effectLst/>
              <a:uLnTx/>
              <a:uFillTx/>
              <a:latin typeface="FontAwesome" pitchFamily="2" charset="0"/>
            </a:endParaRPr>
          </a:p>
        </p:txBody>
      </p:sp>
      <p:sp>
        <p:nvSpPr>
          <p:cNvPr id="48" name="Rectangle 33"/>
          <p:cNvSpPr/>
          <p:nvPr/>
        </p:nvSpPr>
        <p:spPr>
          <a:xfrm>
            <a:off x="6774973" y="1085940"/>
            <a:ext cx="843215" cy="430887"/>
          </a:xfrm>
          <a:prstGeom prst="rect">
            <a:avLst/>
          </a:prstGeom>
        </p:spPr>
        <p:txBody>
          <a:bodyPr wrap="square" lIns="0" tIns="0" rIns="0" bIns="0">
            <a:spAutoFit/>
          </a:bodyPr>
          <a:lstStyle/>
          <a:p>
            <a:pPr marL="0" marR="0" lvl="0" indent="0" algn="ctr" defTabSz="1375467"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chemeClr val="accent2">
                    <a:lumMod val="60000"/>
                    <a:lumOff val="40000"/>
                  </a:schemeClr>
                </a:solidFill>
                <a:effectLst/>
                <a:uLnTx/>
                <a:uFillTx/>
              </a:rPr>
              <a:t>03</a:t>
            </a:r>
          </a:p>
        </p:txBody>
      </p:sp>
      <p:sp>
        <p:nvSpPr>
          <p:cNvPr id="49" name="Rounded Rectangle 32"/>
          <p:cNvSpPr/>
          <p:nvPr/>
        </p:nvSpPr>
        <p:spPr>
          <a:xfrm>
            <a:off x="4167095" y="1789899"/>
            <a:ext cx="1000508" cy="342452"/>
          </a:xfrm>
          <a:prstGeom prst="roundRect">
            <a:avLst/>
          </a:prstGeom>
          <a:solidFill>
            <a:srgbClr val="F3F3F3"/>
          </a:solidFill>
          <a:ln w="2540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accent5"/>
                </a:solidFill>
                <a:effectLst/>
                <a:uLnTx/>
                <a:uFillTx/>
                <a:latin typeface="Calibri"/>
              </a:rPr>
              <a:t>音频类</a:t>
            </a:r>
            <a:endParaRPr kumimoji="0" lang="en-US" sz="1600" b="1" i="0" u="none" strike="noStrike" kern="0" cap="none" spc="0" normalizeH="0" baseline="0" noProof="0" dirty="0" smtClean="0">
              <a:ln>
                <a:noFill/>
              </a:ln>
              <a:solidFill>
                <a:schemeClr val="accent5"/>
              </a:solidFill>
              <a:effectLst/>
              <a:uLnTx/>
              <a:uFillTx/>
              <a:latin typeface="Calibri"/>
            </a:endParaRPr>
          </a:p>
        </p:txBody>
      </p:sp>
      <p:sp>
        <p:nvSpPr>
          <p:cNvPr id="50" name="Rounded Rectangle 32"/>
          <p:cNvSpPr/>
          <p:nvPr/>
        </p:nvSpPr>
        <p:spPr>
          <a:xfrm>
            <a:off x="6687375" y="1789899"/>
            <a:ext cx="1000508" cy="342452"/>
          </a:xfrm>
          <a:prstGeom prst="roundRect">
            <a:avLst/>
          </a:prstGeom>
          <a:solidFill>
            <a:srgbClr val="F3F3F3"/>
          </a:solidFill>
          <a:ln w="25400" cap="flat" cmpd="sng" algn="ctr">
            <a:no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r>
              <a:rPr lang="zh-CN" altLang="en-US" sz="1600" b="1" kern="0" noProof="0" dirty="0">
                <a:solidFill>
                  <a:schemeClr val="accent2">
                    <a:lumMod val="60000"/>
                    <a:lumOff val="40000"/>
                  </a:schemeClr>
                </a:solidFill>
                <a:latin typeface="Calibri"/>
              </a:rPr>
              <a:t>视频</a:t>
            </a:r>
            <a:r>
              <a:rPr kumimoji="0" lang="zh-CN" altLang="en-US" sz="1600" b="1" i="0" u="none" strike="noStrike" kern="0" cap="none" spc="0" normalizeH="0" baseline="0" noProof="0" dirty="0" smtClean="0">
                <a:ln>
                  <a:noFill/>
                </a:ln>
                <a:solidFill>
                  <a:schemeClr val="accent2">
                    <a:lumMod val="60000"/>
                    <a:lumOff val="40000"/>
                  </a:schemeClr>
                </a:solidFill>
                <a:effectLst/>
                <a:uLnTx/>
                <a:uFillTx/>
                <a:latin typeface="Calibri"/>
              </a:rPr>
              <a:t>类</a:t>
            </a:r>
            <a:endParaRPr kumimoji="0" lang="en-US" sz="1600" b="1" i="0" u="none" strike="noStrike" kern="0" cap="none" spc="0" normalizeH="0" baseline="0" noProof="0" dirty="0" smtClean="0">
              <a:ln>
                <a:noFill/>
              </a:ln>
              <a:solidFill>
                <a:schemeClr val="accent2">
                  <a:lumMod val="60000"/>
                  <a:lumOff val="40000"/>
                </a:schemeClr>
              </a:solidFill>
              <a:effectLst/>
              <a:uLnTx/>
              <a:uFillTx/>
              <a:latin typeface="Calibri"/>
            </a:endParaRPr>
          </a:p>
        </p:txBody>
      </p:sp>
      <p:pic>
        <p:nvPicPr>
          <p:cNvPr id="51" name="Picture 12"/>
          <p:cNvPicPr>
            <a:picLocks noChangeAspect="1" noChangeArrowheads="1"/>
          </p:cNvPicPr>
          <p:nvPr/>
        </p:nvPicPr>
        <p:blipFill rotWithShape="1">
          <a:blip r:embed="rId4">
            <a:extLst>
              <a:ext uri="{28A0092B-C50C-407E-A947-70E740481C1C}">
                <a14:useLocalDpi xmlns:a14="http://schemas.microsoft.com/office/drawing/2010/main" val="0"/>
              </a:ext>
            </a:extLst>
          </a:blip>
          <a:srcRect t="4" b="14458"/>
          <a:stretch/>
        </p:blipFill>
        <p:spPr bwMode="auto">
          <a:xfrm>
            <a:off x="1159284" y="3945809"/>
            <a:ext cx="792088" cy="299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13"/>
          <p:cNvPicPr>
            <a:picLocks noChangeAspect="1" noChangeArrowheads="1"/>
          </p:cNvPicPr>
          <p:nvPr/>
        </p:nvPicPr>
        <p:blipFill>
          <a:blip r:embed="rId5" cstate="print"/>
          <a:srcRect/>
          <a:stretch>
            <a:fillRect/>
          </a:stretch>
        </p:blipFill>
        <p:spPr bwMode="auto">
          <a:xfrm>
            <a:off x="3753330" y="3956541"/>
            <a:ext cx="918760" cy="277705"/>
          </a:xfrm>
          <a:prstGeom prst="rect">
            <a:avLst/>
          </a:prstGeom>
          <a:noFill/>
          <a:ln w="9525">
            <a:noFill/>
            <a:miter lim="800000"/>
            <a:headEnd/>
            <a:tailEnd/>
          </a:ln>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15636" y="3939902"/>
            <a:ext cx="631687" cy="310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063147" y="3561973"/>
            <a:ext cx="954107" cy="369332"/>
          </a:xfrm>
          <a:prstGeom prst="rect">
            <a:avLst/>
          </a:prstGeom>
        </p:spPr>
        <p:txBody>
          <a:bodyPr wrap="none">
            <a:spAutoFit/>
          </a:bodyPr>
          <a:lstStyle/>
          <a:p>
            <a:pPr lvl="0" defTabSz="1375467">
              <a:lnSpc>
                <a:spcPct val="150000"/>
              </a:lnSpc>
              <a:spcBef>
                <a:spcPts val="533"/>
              </a:spcBef>
              <a:defRPr/>
            </a:pPr>
            <a:r>
              <a:rPr lang="zh-CN" altLang="en-US" sz="1200" kern="0" dirty="0">
                <a:solidFill>
                  <a:schemeClr val="bg1"/>
                </a:solidFill>
              </a:rPr>
              <a:t>代表平台：</a:t>
            </a:r>
          </a:p>
        </p:txBody>
      </p:sp>
      <p:sp>
        <p:nvSpPr>
          <p:cNvPr id="42" name="矩形 41"/>
          <p:cNvSpPr/>
          <p:nvPr/>
        </p:nvSpPr>
        <p:spPr>
          <a:xfrm>
            <a:off x="3631633" y="3561596"/>
            <a:ext cx="954107" cy="369332"/>
          </a:xfrm>
          <a:prstGeom prst="rect">
            <a:avLst/>
          </a:prstGeom>
        </p:spPr>
        <p:txBody>
          <a:bodyPr wrap="none">
            <a:spAutoFit/>
          </a:bodyPr>
          <a:lstStyle/>
          <a:p>
            <a:pPr lvl="0" defTabSz="1375467">
              <a:lnSpc>
                <a:spcPct val="150000"/>
              </a:lnSpc>
              <a:spcBef>
                <a:spcPts val="533"/>
              </a:spcBef>
              <a:defRPr/>
            </a:pPr>
            <a:r>
              <a:rPr lang="zh-CN" altLang="en-US" sz="1200" kern="0" dirty="0">
                <a:solidFill>
                  <a:schemeClr val="bg1"/>
                </a:solidFill>
              </a:rPr>
              <a:t>代表平台：</a:t>
            </a:r>
          </a:p>
        </p:txBody>
      </p:sp>
      <p:pic>
        <p:nvPicPr>
          <p:cNvPr id="3075"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18609" y="3945809"/>
            <a:ext cx="586383" cy="28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矩形 52"/>
          <p:cNvSpPr/>
          <p:nvPr/>
        </p:nvSpPr>
        <p:spPr>
          <a:xfrm>
            <a:off x="6227116" y="3561596"/>
            <a:ext cx="954107" cy="369332"/>
          </a:xfrm>
          <a:prstGeom prst="rect">
            <a:avLst/>
          </a:prstGeom>
        </p:spPr>
        <p:txBody>
          <a:bodyPr wrap="none">
            <a:spAutoFit/>
          </a:bodyPr>
          <a:lstStyle/>
          <a:p>
            <a:pPr lvl="0" defTabSz="1375467">
              <a:lnSpc>
                <a:spcPct val="150000"/>
              </a:lnSpc>
              <a:spcBef>
                <a:spcPts val="533"/>
              </a:spcBef>
              <a:defRPr/>
            </a:pPr>
            <a:r>
              <a:rPr lang="zh-CN" altLang="en-US" sz="1200" kern="0" dirty="0" smtClean="0">
                <a:solidFill>
                  <a:schemeClr val="bg1"/>
                </a:solidFill>
              </a:rPr>
              <a:t>代表</a:t>
            </a:r>
            <a:r>
              <a:rPr lang="zh-CN" altLang="en-US" sz="1200" kern="0" dirty="0">
                <a:solidFill>
                  <a:schemeClr val="bg1"/>
                </a:solidFill>
              </a:rPr>
              <a:t>平台：</a:t>
            </a:r>
          </a:p>
        </p:txBody>
      </p:sp>
      <p:pic>
        <p:nvPicPr>
          <p:cNvPr id="3076"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17311" y="3930928"/>
            <a:ext cx="881407" cy="359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91839" y="3946608"/>
            <a:ext cx="792088" cy="351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31922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14" name="文本框 10"/>
          <p:cNvSpPr txBox="1">
            <a:spLocks noChangeArrowheads="1"/>
          </p:cNvSpPr>
          <p:nvPr/>
        </p:nvSpPr>
        <p:spPr bwMode="auto">
          <a:xfrm>
            <a:off x="441026" y="258202"/>
            <a:ext cx="5859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zh-CN" b="1" dirty="0" smtClean="0">
                <a:latin typeface="微软雅黑" pitchFamily="34" charset="-122"/>
                <a:ea typeface="微软雅黑" pitchFamily="34" charset="-122"/>
              </a:rPr>
              <a:t>平台简介</a:t>
            </a:r>
            <a:r>
              <a:rPr lang="zh-CN" altLang="en-US" b="1" dirty="0" smtClean="0">
                <a:latin typeface="微软雅黑" pitchFamily="34" charset="-122"/>
                <a:ea typeface="微软雅黑" pitchFamily="34" charset="-122"/>
              </a:rPr>
              <a:t>及</a:t>
            </a:r>
            <a:r>
              <a:rPr lang="zh-CN" altLang="zh-CN" b="1" dirty="0" smtClean="0">
                <a:latin typeface="微软雅黑" pitchFamily="34" charset="-122"/>
                <a:ea typeface="微软雅黑" pitchFamily="34" charset="-122"/>
              </a:rPr>
              <a:t>营销价值</a:t>
            </a:r>
            <a:r>
              <a:rPr lang="zh-CN" altLang="en-US" b="1" dirty="0" smtClean="0">
                <a:latin typeface="微软雅黑" pitchFamily="34" charset="-122"/>
                <a:ea typeface="微软雅黑" pitchFamily="34" charset="-122"/>
              </a:rPr>
              <a:t>分析</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电商平台</a:t>
            </a:r>
            <a:endParaRPr lang="zh-CN" altLang="zh-CN" b="1" dirty="0">
              <a:latin typeface="微软雅黑" pitchFamily="34" charset="-122"/>
              <a:ea typeface="微软雅黑" pitchFamily="34" charset="-122"/>
            </a:endParaRPr>
          </a:p>
        </p:txBody>
      </p:sp>
      <p:grpSp>
        <p:nvGrpSpPr>
          <p:cNvPr id="17" name="组合 6"/>
          <p:cNvGrpSpPr/>
          <p:nvPr/>
        </p:nvGrpSpPr>
        <p:grpSpPr>
          <a:xfrm>
            <a:off x="107504" y="285427"/>
            <a:ext cx="383705" cy="360041"/>
            <a:chOff x="3635896" y="2092618"/>
            <a:chExt cx="1130424" cy="1060709"/>
          </a:xfrm>
        </p:grpSpPr>
        <p:sp>
          <p:nvSpPr>
            <p:cNvPr id="18" name="等腰三角形 17"/>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
          <p:cNvSpPr txBox="1"/>
          <p:nvPr/>
        </p:nvSpPr>
        <p:spPr>
          <a:xfrm>
            <a:off x="1670650" y="771550"/>
            <a:ext cx="6573758" cy="646331"/>
          </a:xfrm>
          <a:prstGeom prst="rect">
            <a:avLst/>
          </a:prstGeom>
          <a:noFill/>
        </p:spPr>
        <p:txBody>
          <a:bodyPr wrap="square" rtlCol="0">
            <a:spAutoFit/>
          </a:bodyPr>
          <a:lstStyle/>
          <a:p>
            <a:pPr>
              <a:lnSpc>
                <a:spcPct val="150000"/>
              </a:lnSpc>
            </a:pPr>
            <a:r>
              <a:rPr lang="zh-CN" altLang="en-US" sz="1200" dirty="0" smtClean="0"/>
              <a:t>移动互联网时代使得随时随地上网成为可能，用户利用更多碎片化时间上网、购物已经成为一种随性又简单的</a:t>
            </a:r>
            <a:r>
              <a:rPr lang="zh-CN" altLang="en-US" sz="1200" dirty="0"/>
              <a:t>生活方式。大量移动电商平台的创建，为消费者提供了更多便利的购物选择。</a:t>
            </a: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172" y="810085"/>
            <a:ext cx="964478" cy="56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67393" t="44204" r="3485" b="5266"/>
          <a:stretch/>
        </p:blipFill>
        <p:spPr bwMode="auto">
          <a:xfrm>
            <a:off x="1181807" y="2222920"/>
            <a:ext cx="2422536" cy="222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五边形 15"/>
          <p:cNvSpPr/>
          <p:nvPr/>
        </p:nvSpPr>
        <p:spPr>
          <a:xfrm>
            <a:off x="899592" y="1679269"/>
            <a:ext cx="1686075" cy="498937"/>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itchFamily="34" charset="-122"/>
                <a:ea typeface="微软雅黑" pitchFamily="34" charset="-122"/>
              </a:rPr>
              <a:t>移动互联网</a:t>
            </a:r>
            <a:endParaRPr lang="zh-CN" altLang="en-US" sz="1600" b="1" dirty="0">
              <a:latin typeface="微软雅黑" pitchFamily="34" charset="-122"/>
              <a:ea typeface="微软雅黑" pitchFamily="34" charset="-122"/>
            </a:endParaRPr>
          </a:p>
        </p:txBody>
      </p:sp>
      <p:sp>
        <p:nvSpPr>
          <p:cNvPr id="19" name="燕尾形 18"/>
          <p:cNvSpPr/>
          <p:nvPr/>
        </p:nvSpPr>
        <p:spPr>
          <a:xfrm>
            <a:off x="2586363" y="1679269"/>
            <a:ext cx="1768249" cy="49893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solidFill>
                <a:latin typeface="微软雅黑" pitchFamily="34" charset="-122"/>
                <a:ea typeface="微软雅黑" pitchFamily="34" charset="-122"/>
              </a:rPr>
              <a:t>碎片化时间</a:t>
            </a:r>
            <a:endParaRPr lang="zh-CN" altLang="en-US" sz="1600" b="1" dirty="0">
              <a:solidFill>
                <a:schemeClr val="bg1"/>
              </a:solidFill>
              <a:latin typeface="微软雅黑" pitchFamily="34" charset="-122"/>
              <a:ea typeface="微软雅黑" pitchFamily="34" charset="-122"/>
            </a:endParaRPr>
          </a:p>
        </p:txBody>
      </p:sp>
      <p:sp>
        <p:nvSpPr>
          <p:cNvPr id="20" name="燕尾形 19"/>
          <p:cNvSpPr/>
          <p:nvPr/>
        </p:nvSpPr>
        <p:spPr>
          <a:xfrm>
            <a:off x="4355308" y="1679269"/>
            <a:ext cx="1768249" cy="498937"/>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solidFill>
                <a:latin typeface="微软雅黑" pitchFamily="34" charset="-122"/>
                <a:ea typeface="微软雅黑" pitchFamily="34" charset="-122"/>
              </a:rPr>
              <a:t>碎片化场景</a:t>
            </a:r>
            <a:endParaRPr lang="zh-CN" altLang="en-US" sz="1600" b="1" dirty="0">
              <a:solidFill>
                <a:schemeClr val="bg1"/>
              </a:solidFill>
              <a:latin typeface="微软雅黑" pitchFamily="34" charset="-122"/>
              <a:ea typeface="微软雅黑" pitchFamily="34" charset="-122"/>
            </a:endParaRPr>
          </a:p>
        </p:txBody>
      </p:sp>
      <p:sp>
        <p:nvSpPr>
          <p:cNvPr id="21" name="燕尾形 20"/>
          <p:cNvSpPr/>
          <p:nvPr/>
        </p:nvSpPr>
        <p:spPr>
          <a:xfrm>
            <a:off x="6124254" y="1667400"/>
            <a:ext cx="1768249" cy="498937"/>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solidFill>
                <a:latin typeface="微软雅黑" pitchFamily="34" charset="-122"/>
                <a:ea typeface="微软雅黑" pitchFamily="34" charset="-122"/>
              </a:rPr>
              <a:t>购物</a:t>
            </a:r>
            <a:endParaRPr lang="zh-CN" altLang="en-US" sz="1600" b="1" dirty="0">
              <a:solidFill>
                <a:schemeClr val="bg1"/>
              </a:solidFill>
              <a:latin typeface="微软雅黑" pitchFamily="34" charset="-122"/>
              <a:ea typeface="微软雅黑" pitchFamily="34" charset="-122"/>
            </a:endParaRPr>
          </a:p>
        </p:txBody>
      </p:sp>
      <p:sp>
        <p:nvSpPr>
          <p:cNvPr id="22" name="TextBox 21"/>
          <p:cNvSpPr txBox="1"/>
          <p:nvPr/>
        </p:nvSpPr>
        <p:spPr>
          <a:xfrm>
            <a:off x="3793746" y="2412633"/>
            <a:ext cx="4998057" cy="2031325"/>
          </a:xfrm>
          <a:prstGeom prst="rect">
            <a:avLst/>
          </a:prstGeom>
          <a:noFill/>
        </p:spPr>
        <p:txBody>
          <a:bodyPr wrap="square" rtlCol="0">
            <a:spAutoFit/>
          </a:bodyPr>
          <a:lstStyle/>
          <a:p>
            <a:pPr marL="171450" indent="-171450">
              <a:lnSpc>
                <a:spcPct val="150000"/>
              </a:lnSpc>
              <a:buFont typeface="Wingdings" pitchFamily="2" charset="2"/>
              <a:buChar char="ü"/>
            </a:pPr>
            <a:r>
              <a:rPr lang="zh-CN" altLang="en-US" sz="1400" dirty="0" smtClean="0">
                <a:solidFill>
                  <a:schemeClr val="tx1">
                    <a:lumMod val="50000"/>
                    <a:lumOff val="50000"/>
                  </a:schemeClr>
                </a:solidFill>
                <a:latin typeface="微软雅黑" pitchFamily="34" charset="-122"/>
                <a:ea typeface="微软雅黑" pitchFamily="34" charset="-122"/>
              </a:rPr>
              <a:t>随时随地可以购物</a:t>
            </a:r>
            <a:endParaRPr lang="en-US" altLang="zh-CN" sz="1400" dirty="0" smtClean="0">
              <a:solidFill>
                <a:schemeClr val="tx1">
                  <a:lumMod val="50000"/>
                  <a:lumOff val="50000"/>
                </a:schemeClr>
              </a:solidFill>
              <a:latin typeface="微软雅黑" pitchFamily="34" charset="-122"/>
              <a:ea typeface="微软雅黑" pitchFamily="34" charset="-122"/>
            </a:endParaRPr>
          </a:p>
          <a:p>
            <a:pPr marL="171450" indent="-171450">
              <a:lnSpc>
                <a:spcPct val="150000"/>
              </a:lnSpc>
              <a:buFont typeface="Wingdings" pitchFamily="2" charset="2"/>
              <a:buChar char="ü"/>
            </a:pPr>
            <a:r>
              <a:rPr lang="zh-CN" altLang="en-US" sz="1400" dirty="0" smtClean="0">
                <a:solidFill>
                  <a:schemeClr val="tx1">
                    <a:lumMod val="50000"/>
                    <a:lumOff val="50000"/>
                  </a:schemeClr>
                </a:solidFill>
                <a:latin typeface="微软雅黑" pitchFamily="34" charset="-122"/>
                <a:ea typeface="微软雅黑" pitchFamily="34" charset="-122"/>
              </a:rPr>
              <a:t>更多碎片化社交场景中渗透购物信息</a:t>
            </a:r>
            <a:endParaRPr lang="en-US" altLang="zh-CN" sz="1400" dirty="0" smtClean="0">
              <a:solidFill>
                <a:schemeClr val="tx1">
                  <a:lumMod val="50000"/>
                  <a:lumOff val="50000"/>
                </a:schemeClr>
              </a:solidFill>
              <a:latin typeface="微软雅黑" pitchFamily="34" charset="-122"/>
              <a:ea typeface="微软雅黑" pitchFamily="34" charset="-122"/>
            </a:endParaRPr>
          </a:p>
          <a:p>
            <a:pPr marL="171450" indent="-171450">
              <a:lnSpc>
                <a:spcPct val="150000"/>
              </a:lnSpc>
              <a:buFont typeface="Wingdings" pitchFamily="2" charset="2"/>
              <a:buChar char="ü"/>
            </a:pPr>
            <a:r>
              <a:rPr lang="zh-CN" altLang="en-US" sz="1400" dirty="0" smtClean="0">
                <a:solidFill>
                  <a:schemeClr val="tx1">
                    <a:lumMod val="50000"/>
                    <a:lumOff val="50000"/>
                  </a:schemeClr>
                </a:solidFill>
                <a:latin typeface="微软雅黑" pitchFamily="34" charset="-122"/>
                <a:ea typeface="微软雅黑" pitchFamily="34" charset="-122"/>
              </a:rPr>
              <a:t>购物因移动互联网具备更多趣味性</a:t>
            </a:r>
            <a:endParaRPr lang="en-US" altLang="zh-CN" sz="1400" dirty="0" smtClean="0">
              <a:solidFill>
                <a:schemeClr val="tx1">
                  <a:lumMod val="50000"/>
                  <a:lumOff val="50000"/>
                </a:schemeClr>
              </a:solidFill>
              <a:latin typeface="微软雅黑" pitchFamily="34" charset="-122"/>
              <a:ea typeface="微软雅黑" pitchFamily="34" charset="-122"/>
            </a:endParaRPr>
          </a:p>
          <a:p>
            <a:pPr marL="171450" indent="-171450">
              <a:lnSpc>
                <a:spcPct val="150000"/>
              </a:lnSpc>
              <a:buFont typeface="Wingdings" pitchFamily="2" charset="2"/>
              <a:buChar char="ü"/>
            </a:pPr>
            <a:r>
              <a:rPr lang="zh-CN" altLang="en-US" sz="1400" dirty="0" smtClean="0">
                <a:solidFill>
                  <a:schemeClr val="tx1">
                    <a:lumMod val="50000"/>
                    <a:lumOff val="50000"/>
                  </a:schemeClr>
                </a:solidFill>
                <a:latin typeface="微软雅黑" pitchFamily="34" charset="-122"/>
                <a:ea typeface="微软雅黑" pitchFamily="34" charset="-122"/>
              </a:rPr>
              <a:t>购物体验在社交网络可得到多种形式的分享互动</a:t>
            </a:r>
            <a:endParaRPr lang="en-US" altLang="zh-CN" sz="1400" dirty="0" smtClean="0">
              <a:solidFill>
                <a:schemeClr val="tx1">
                  <a:lumMod val="50000"/>
                  <a:lumOff val="50000"/>
                </a:schemeClr>
              </a:solidFill>
              <a:latin typeface="微软雅黑" pitchFamily="34" charset="-122"/>
              <a:ea typeface="微软雅黑" pitchFamily="34" charset="-122"/>
            </a:endParaRPr>
          </a:p>
          <a:p>
            <a:pPr marL="171450" indent="-171450">
              <a:lnSpc>
                <a:spcPct val="150000"/>
              </a:lnSpc>
              <a:buFont typeface="Wingdings" pitchFamily="2" charset="2"/>
              <a:buChar char="ü"/>
            </a:pPr>
            <a:r>
              <a:rPr lang="zh-CN" altLang="en-US" sz="1400" dirty="0" smtClean="0">
                <a:solidFill>
                  <a:schemeClr val="tx1">
                    <a:lumMod val="50000"/>
                    <a:lumOff val="50000"/>
                  </a:schemeClr>
                </a:solidFill>
                <a:latin typeface="微软雅黑" pitchFamily="34" charset="-122"/>
                <a:ea typeface="微软雅黑" pitchFamily="34" charset="-122"/>
              </a:rPr>
              <a:t>购物体验的分享交流让用户获取更多认同感及价值感</a:t>
            </a:r>
            <a:endParaRPr lang="en-US" altLang="zh-CN" sz="1400" dirty="0" smtClean="0">
              <a:solidFill>
                <a:schemeClr val="tx1">
                  <a:lumMod val="50000"/>
                  <a:lumOff val="50000"/>
                </a:schemeClr>
              </a:solidFill>
              <a:latin typeface="微软雅黑" pitchFamily="34" charset="-122"/>
              <a:ea typeface="微软雅黑" pitchFamily="34" charset="-122"/>
            </a:endParaRPr>
          </a:p>
          <a:p>
            <a:pPr marL="171450" indent="-171450">
              <a:lnSpc>
                <a:spcPct val="150000"/>
              </a:lnSpc>
              <a:buFont typeface="Wingdings" pitchFamily="2" charset="2"/>
              <a:buChar char="ü"/>
            </a:pPr>
            <a:r>
              <a:rPr lang="zh-CN" altLang="en-US" sz="1400" dirty="0" smtClean="0">
                <a:solidFill>
                  <a:schemeClr val="tx1">
                    <a:lumMod val="50000"/>
                    <a:lumOff val="50000"/>
                  </a:schemeClr>
                </a:solidFill>
                <a:latin typeface="微软雅黑" pitchFamily="34" charset="-122"/>
                <a:ea typeface="微软雅黑" pitchFamily="34" charset="-122"/>
              </a:rPr>
              <a:t>购物变得更迅速、更安全、更便捷</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731922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36512" y="0"/>
            <a:ext cx="2915816" cy="51640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0" y="4767295"/>
            <a:ext cx="8925456" cy="411374"/>
            <a:chOff x="0" y="4767295"/>
            <a:chExt cx="8925456" cy="411374"/>
          </a:xfrm>
        </p:grpSpPr>
        <p:sp>
          <p:nvSpPr>
            <p:cNvPr id="52"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2" name="矩形 1"/>
          <p:cNvSpPr/>
          <p:nvPr/>
        </p:nvSpPr>
        <p:spPr>
          <a:xfrm>
            <a:off x="3321611" y="699542"/>
            <a:ext cx="4698722" cy="338554"/>
          </a:xfrm>
          <a:prstGeom prst="rect">
            <a:avLst/>
          </a:prstGeom>
        </p:spPr>
        <p:txBody>
          <a:bodyPr wrap="none">
            <a:spAutoFit/>
          </a:bodyPr>
          <a:lstStyle/>
          <a:p>
            <a:r>
              <a:rPr lang="zh-CN" altLang="en-US" sz="1600" dirty="0" smtClean="0">
                <a:latin typeface="Arial" panose="020B0604020202020204" pitchFamily="34" charset="0"/>
                <a:ea typeface="微软雅黑" panose="020B0503020204020204" pitchFamily="34" charset="-122"/>
                <a:sym typeface="Arial" panose="020B0604020202020204" pitchFamily="34" charset="0"/>
              </a:rPr>
              <a:t>一、企业移动</a:t>
            </a:r>
            <a:r>
              <a:rPr lang="zh-CN" altLang="en-US" sz="1600" dirty="0">
                <a:latin typeface="Arial" panose="020B0604020202020204" pitchFamily="34" charset="0"/>
                <a:ea typeface="微软雅黑" panose="020B0503020204020204" pitchFamily="34" charset="-122"/>
                <a:sym typeface="Arial" panose="020B0604020202020204" pitchFamily="34" charset="0"/>
              </a:rPr>
              <a:t>营销背景</a:t>
            </a:r>
            <a:r>
              <a:rPr lang="zh-CN" altLang="en-US" sz="1600" dirty="0" smtClean="0">
                <a:latin typeface="Arial" panose="020B0604020202020204" pitchFamily="34" charset="0"/>
                <a:ea typeface="微软雅黑" panose="020B0503020204020204" pitchFamily="34" charset="-122"/>
                <a:sym typeface="Arial" panose="020B0604020202020204" pitchFamily="34" charset="0"/>
              </a:rPr>
              <a:t>分析</a:t>
            </a:r>
            <a:r>
              <a:rPr lang="en-US" altLang="zh-CN" sz="1600" dirty="0" smtClean="0">
                <a:latin typeface="Arial" panose="020B0604020202020204" pitchFamily="34" charset="0"/>
                <a:ea typeface="微软雅黑" panose="020B0503020204020204" pitchFamily="34" charset="-122"/>
                <a:sym typeface="Arial" panose="020B0604020202020204" pitchFamily="34" charset="0"/>
              </a:rPr>
              <a:t>——</a:t>
            </a:r>
            <a:r>
              <a:rPr lang="zh-CN" altLang="en-US" sz="1600" dirty="0" smtClean="0">
                <a:latin typeface="Arial" panose="020B0604020202020204" pitchFamily="34" charset="0"/>
                <a:ea typeface="微软雅黑" panose="020B0503020204020204" pitchFamily="34" charset="-122"/>
                <a:sym typeface="Arial" panose="020B0604020202020204" pitchFamily="34" charset="0"/>
              </a:rPr>
              <a:t>趋势、转变、价值</a:t>
            </a: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3321611" y="2595720"/>
            <a:ext cx="4493538" cy="338554"/>
          </a:xfrm>
          <a:prstGeom prst="rect">
            <a:avLst/>
          </a:prstGeom>
        </p:spPr>
        <p:txBody>
          <a:bodyPr wrap="none">
            <a:spAutoFit/>
          </a:bodyPr>
          <a:lstStyle/>
          <a:p>
            <a:r>
              <a:rPr lang="zh-CN" altLang="en-US" sz="1600" dirty="0" smtClean="0">
                <a:latin typeface="Arial" panose="020B0604020202020204" pitchFamily="34" charset="0"/>
                <a:ea typeface="微软雅黑" panose="020B0503020204020204" pitchFamily="34" charset="-122"/>
                <a:sym typeface="Arial" panose="020B0604020202020204" pitchFamily="34" charset="0"/>
              </a:rPr>
              <a:t>二、企业</a:t>
            </a:r>
            <a:r>
              <a:rPr lang="zh-CN" altLang="en-US" sz="1600" dirty="0">
                <a:latin typeface="Arial" panose="020B0604020202020204" pitchFamily="34" charset="0"/>
                <a:ea typeface="微软雅黑" panose="020B0503020204020204" pitchFamily="34" charset="-122"/>
                <a:sym typeface="Arial" panose="020B0604020202020204" pitchFamily="34" charset="0"/>
              </a:rPr>
              <a:t>如何开展移动</a:t>
            </a:r>
            <a:r>
              <a:rPr lang="zh-CN" altLang="en-US" sz="1600" dirty="0" smtClean="0">
                <a:latin typeface="Arial" panose="020B0604020202020204" pitchFamily="34" charset="0"/>
                <a:ea typeface="微软雅黑" panose="020B0503020204020204" pitchFamily="34" charset="-122"/>
                <a:sym typeface="Arial" panose="020B0604020202020204" pitchFamily="34" charset="0"/>
              </a:rPr>
              <a:t>营销</a:t>
            </a:r>
            <a:r>
              <a:rPr lang="en-US" altLang="zh-CN" sz="1600" dirty="0" smtClean="0">
                <a:latin typeface="Arial" panose="020B0604020202020204" pitchFamily="34" charset="0"/>
                <a:ea typeface="微软雅黑" panose="020B0503020204020204" pitchFamily="34" charset="-122"/>
                <a:sym typeface="Arial" panose="020B0604020202020204" pitchFamily="34" charset="0"/>
              </a:rPr>
              <a:t>——</a:t>
            </a:r>
            <a:r>
              <a:rPr lang="zh-CN" altLang="en-US" sz="1600" dirty="0" smtClean="0">
                <a:latin typeface="Arial" panose="020B0604020202020204" pitchFamily="34" charset="0"/>
                <a:ea typeface="微软雅黑" panose="020B0503020204020204" pitchFamily="34" charset="-122"/>
                <a:sym typeface="Arial" panose="020B0604020202020204" pitchFamily="34" charset="0"/>
              </a:rPr>
              <a:t>移动营销三部曲</a:t>
            </a:r>
            <a:endParaRPr lang="zh-CN" altLang="en-US"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3705862" y="3089068"/>
            <a:ext cx="3570208" cy="1144609"/>
          </a:xfrm>
          <a:prstGeom prst="rect">
            <a:avLst/>
          </a:prstGeom>
        </p:spPr>
        <p:txBody>
          <a:bodyPr wrap="none">
            <a:spAutoFit/>
          </a:bodyPr>
          <a:lstStyle/>
          <a:p>
            <a:pPr>
              <a:lnSpc>
                <a:spcPct val="200000"/>
              </a:lnSpc>
            </a:pPr>
            <a:r>
              <a:rPr lang="zh-CN" altLang="en-US" sz="1200" dirty="0" smtClean="0">
                <a:latin typeface="微软雅黑" pitchFamily="34" charset="-122"/>
                <a:ea typeface="微软雅黑" pitchFamily="34" charset="-122"/>
              </a:rPr>
              <a:t>注册手机域名（手机域名及微入口介绍）</a:t>
            </a:r>
            <a:endParaRPr lang="en-US" altLang="zh-CN" sz="1200" dirty="0" smtClean="0">
              <a:latin typeface="微软雅黑" pitchFamily="34" charset="-122"/>
              <a:ea typeface="微软雅黑" pitchFamily="34" charset="-122"/>
            </a:endParaRPr>
          </a:p>
          <a:p>
            <a:pPr>
              <a:lnSpc>
                <a:spcPct val="200000"/>
              </a:lnSpc>
            </a:pPr>
            <a:r>
              <a:rPr lang="zh-CN" altLang="en-US" sz="1200" dirty="0" smtClean="0">
                <a:latin typeface="微软雅黑" pitchFamily="34" charset="-122"/>
                <a:ea typeface="微软雅黑" pitchFamily="34" charset="-122"/>
              </a:rPr>
              <a:t>多平台入驻（各平台简介及营销价值分析）</a:t>
            </a:r>
            <a:endParaRPr lang="en-US" altLang="zh-CN" sz="1200" dirty="0" smtClean="0">
              <a:latin typeface="微软雅黑" pitchFamily="34" charset="-122"/>
              <a:ea typeface="微软雅黑" pitchFamily="34" charset="-122"/>
            </a:endParaRPr>
          </a:p>
          <a:p>
            <a:pPr>
              <a:lnSpc>
                <a:spcPct val="200000"/>
              </a:lnSpc>
            </a:pPr>
            <a:r>
              <a:rPr lang="zh-CN" altLang="en-US" sz="1200" dirty="0" smtClean="0">
                <a:latin typeface="微软雅黑" pitchFamily="34" charset="-122"/>
                <a:ea typeface="微软雅黑" pitchFamily="34" charset="-122"/>
              </a:rPr>
              <a:t>进行整合推广（统一入口、统一标注、统一推广）</a:t>
            </a:r>
            <a:endParaRPr lang="zh-CN" altLang="zh-CN" sz="1200" dirty="0">
              <a:latin typeface="微软雅黑" pitchFamily="34" charset="-122"/>
              <a:ea typeface="微软雅黑" pitchFamily="34" charset="-122"/>
            </a:endParaRPr>
          </a:p>
        </p:txBody>
      </p:sp>
      <p:grpSp>
        <p:nvGrpSpPr>
          <p:cNvPr id="6" name="组合 5"/>
          <p:cNvGrpSpPr/>
          <p:nvPr/>
        </p:nvGrpSpPr>
        <p:grpSpPr>
          <a:xfrm>
            <a:off x="3500713" y="1080363"/>
            <a:ext cx="3447551" cy="1144609"/>
            <a:chOff x="3500713" y="1192922"/>
            <a:chExt cx="3447551" cy="1144609"/>
          </a:xfrm>
        </p:grpSpPr>
        <p:sp>
          <p:nvSpPr>
            <p:cNvPr id="3" name="矩形 2"/>
            <p:cNvSpPr/>
            <p:nvPr/>
          </p:nvSpPr>
          <p:spPr>
            <a:xfrm>
              <a:off x="3685832" y="1192922"/>
              <a:ext cx="3262432" cy="1144609"/>
            </a:xfrm>
            <a:prstGeom prst="rect">
              <a:avLst/>
            </a:prstGeom>
          </p:spPr>
          <p:txBody>
            <a:bodyPr wrap="none">
              <a:spAutoFit/>
            </a:bodyPr>
            <a:lstStyle/>
            <a:p>
              <a:pPr>
                <a:lnSpc>
                  <a:spcPct val="200000"/>
                </a:lnSpc>
              </a:pPr>
              <a:r>
                <a:rPr lang="zh-CN" altLang="en-US" sz="1200" dirty="0" smtClean="0">
                  <a:latin typeface="微软雅黑" pitchFamily="34" charset="-122"/>
                  <a:ea typeface="微软雅黑" pitchFamily="34" charset="-122"/>
                </a:rPr>
                <a:t>趋势：手机成为用户获取</a:t>
              </a:r>
              <a:r>
                <a:rPr lang="zh-CN" altLang="en-US" sz="1200" dirty="0">
                  <a:latin typeface="微软雅黑" pitchFamily="34" charset="-122"/>
                  <a:ea typeface="微软雅黑" pitchFamily="34" charset="-122"/>
                </a:rPr>
                <a:t>信息的最主要终端</a:t>
              </a:r>
            </a:p>
            <a:p>
              <a:pPr>
                <a:lnSpc>
                  <a:spcPct val="200000"/>
                </a:lnSpc>
              </a:pPr>
              <a:r>
                <a:rPr lang="zh-CN" altLang="en-US" sz="1200" dirty="0" smtClean="0">
                  <a:latin typeface="微软雅黑" pitchFamily="34" charset="-122"/>
                  <a:ea typeface="微软雅黑" pitchFamily="34" charset="-122"/>
                </a:rPr>
                <a:t>转变：</a:t>
              </a:r>
              <a:r>
                <a:rPr lang="zh-CN" altLang="zh-CN" sz="1200" dirty="0">
                  <a:latin typeface="微软雅黑" pitchFamily="34" charset="-122"/>
                  <a:ea typeface="微软雅黑" pitchFamily="34" charset="-122"/>
                </a:rPr>
                <a:t>移动互联网成为企业</a:t>
              </a:r>
              <a:r>
                <a:rPr lang="zh-CN" altLang="en-US" sz="1200" dirty="0">
                  <a:latin typeface="微软雅黑" pitchFamily="34" charset="-122"/>
                  <a:ea typeface="微软雅黑" pitchFamily="34" charset="-122"/>
                </a:rPr>
                <a:t>营销的</a:t>
              </a:r>
              <a:r>
                <a:rPr lang="zh-CN" altLang="zh-CN" sz="1200" dirty="0">
                  <a:latin typeface="微软雅黑" pitchFamily="34" charset="-122"/>
                  <a:ea typeface="微软雅黑" pitchFamily="34" charset="-122"/>
                </a:rPr>
                <a:t>最主要</a:t>
              </a:r>
              <a:r>
                <a:rPr lang="zh-CN" altLang="zh-CN" sz="1200" dirty="0" smtClean="0">
                  <a:latin typeface="微软雅黑" pitchFamily="34" charset="-122"/>
                  <a:ea typeface="微软雅黑" pitchFamily="34" charset="-122"/>
                </a:rPr>
                <a:t>阵地</a:t>
              </a:r>
              <a:endParaRPr lang="en-US" altLang="zh-CN" sz="1200" dirty="0" smtClean="0">
                <a:latin typeface="微软雅黑" pitchFamily="34" charset="-122"/>
                <a:ea typeface="微软雅黑" pitchFamily="34" charset="-122"/>
              </a:endParaRPr>
            </a:p>
            <a:p>
              <a:pPr lvl="0">
                <a:lnSpc>
                  <a:spcPct val="200000"/>
                </a:lnSpc>
              </a:pPr>
              <a:r>
                <a:rPr lang="zh-CN" altLang="en-US" sz="1200" dirty="0" smtClean="0">
                  <a:latin typeface="微软雅黑" pitchFamily="34" charset="-122"/>
                  <a:ea typeface="微软雅黑" pitchFamily="34" charset="-122"/>
                </a:rPr>
                <a:t>价值：</a:t>
              </a:r>
              <a:r>
                <a:rPr lang="zh-CN" altLang="zh-CN" sz="1200" dirty="0" smtClean="0">
                  <a:latin typeface="微软雅黑" pitchFamily="34" charset="-122"/>
                  <a:ea typeface="微软雅黑" pitchFamily="34" charset="-122"/>
                </a:rPr>
                <a:t>移动</a:t>
              </a:r>
              <a:r>
                <a:rPr lang="zh-CN" altLang="zh-CN" sz="1200" dirty="0">
                  <a:latin typeface="微软雅黑" pitchFamily="34" charset="-122"/>
                  <a:ea typeface="微软雅黑" pitchFamily="34" charset="-122"/>
                </a:rPr>
                <a:t>互联网</a:t>
              </a:r>
              <a:r>
                <a:rPr lang="zh-CN" altLang="en-US" sz="1200" dirty="0">
                  <a:latin typeface="微软雅黑" pitchFamily="34" charset="-122"/>
                  <a:ea typeface="微软雅黑" pitchFamily="34" charset="-122"/>
                </a:rPr>
                <a:t>特点及移动营销优势</a:t>
              </a:r>
              <a:endParaRPr lang="zh-CN" altLang="zh-CN" sz="1200" dirty="0">
                <a:latin typeface="微软雅黑" pitchFamily="34" charset="-122"/>
                <a:ea typeface="微软雅黑" pitchFamily="34" charset="-122"/>
              </a:endParaRPr>
            </a:p>
          </p:txBody>
        </p:sp>
        <p:sp>
          <p:nvSpPr>
            <p:cNvPr id="61" name="等腰三角形 60"/>
            <p:cNvSpPr/>
            <p:nvPr/>
          </p:nvSpPr>
          <p:spPr>
            <a:xfrm rot="5400000">
              <a:off x="3482791" y="1385433"/>
              <a:ext cx="220962" cy="185118"/>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5400000">
              <a:off x="3487475" y="1725576"/>
              <a:ext cx="220962" cy="185118"/>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5400000">
              <a:off x="3487475" y="2102552"/>
              <a:ext cx="220962" cy="185118"/>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等腰三角形 63"/>
          <p:cNvSpPr/>
          <p:nvPr/>
        </p:nvSpPr>
        <p:spPr>
          <a:xfrm rot="5400000">
            <a:off x="3502822" y="3281887"/>
            <a:ext cx="220962" cy="185118"/>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3507506" y="3622030"/>
            <a:ext cx="220962" cy="185118"/>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5400000">
            <a:off x="3507506" y="3999006"/>
            <a:ext cx="220962" cy="185118"/>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478846" y="2603363"/>
            <a:ext cx="2048644" cy="584775"/>
          </a:xfrm>
          <a:prstGeom prst="rect">
            <a:avLst/>
          </a:prstGeom>
          <a:noFill/>
        </p:spPr>
        <p:txBody>
          <a:bodyPr wrap="square" rtlCol="0">
            <a:spAutoFit/>
          </a:bodyPr>
          <a:lstStyle/>
          <a:p>
            <a:r>
              <a:rPr lang="en-US" altLang="zh-CN" sz="3200" b="1" dirty="0" smtClean="0">
                <a:solidFill>
                  <a:schemeClr val="bg1"/>
                </a:solidFill>
                <a:latin typeface="+mn-ea"/>
              </a:rPr>
              <a:t>Contents</a:t>
            </a:r>
            <a:endParaRPr lang="zh-CN" altLang="en-US" sz="3200" b="1" dirty="0">
              <a:solidFill>
                <a:schemeClr val="bg1"/>
              </a:solidFill>
              <a:latin typeface="+mn-ea"/>
            </a:endParaRPr>
          </a:p>
        </p:txBody>
      </p:sp>
      <p:sp>
        <p:nvSpPr>
          <p:cNvPr id="69" name="TextBox 68"/>
          <p:cNvSpPr txBox="1"/>
          <p:nvPr/>
        </p:nvSpPr>
        <p:spPr>
          <a:xfrm>
            <a:off x="467544" y="1563638"/>
            <a:ext cx="2042198" cy="1107996"/>
          </a:xfrm>
          <a:prstGeom prst="rect">
            <a:avLst/>
          </a:prstGeom>
          <a:noFill/>
          <a:ln>
            <a:noFill/>
          </a:ln>
        </p:spPr>
        <p:txBody>
          <a:bodyPr wrap="square" rtlCol="0">
            <a:spAutoFit/>
          </a:bodyPr>
          <a:lstStyle/>
          <a:p>
            <a:pPr algn="ctr"/>
            <a:r>
              <a:rPr lang="zh-CN" altLang="en-US" sz="6600" b="1" dirty="0" smtClean="0">
                <a:solidFill>
                  <a:schemeClr val="bg1"/>
                </a:solidFill>
                <a:latin typeface="+mn-ea"/>
              </a:rPr>
              <a:t>目录</a:t>
            </a:r>
            <a:endParaRPr lang="zh-CN" altLang="en-US" sz="6600" b="1" dirty="0">
              <a:solidFill>
                <a:schemeClr val="bg1"/>
              </a:solidFill>
              <a:latin typeface="+mn-ea"/>
            </a:endParaRPr>
          </a:p>
        </p:txBody>
      </p:sp>
    </p:spTree>
    <p:extLst>
      <p:ext uri="{BB962C8B-B14F-4D97-AF65-F5344CB8AC3E}">
        <p14:creationId xmlns:p14="http://schemas.microsoft.com/office/powerpoint/2010/main" val="29223245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16" name="矩形 15"/>
          <p:cNvSpPr/>
          <p:nvPr/>
        </p:nvSpPr>
        <p:spPr>
          <a:xfrm>
            <a:off x="779292" y="790165"/>
            <a:ext cx="1440160" cy="415498"/>
          </a:xfrm>
          <a:prstGeom prst="rect">
            <a:avLst/>
          </a:prstGeom>
          <a:noFill/>
          <a:ln>
            <a:noFill/>
          </a:ln>
        </p:spPr>
        <p:txBody>
          <a:bodyPr wrap="square">
            <a:spAutoFit/>
          </a:bodyPr>
          <a:lstStyle/>
          <a:p>
            <a:pPr>
              <a:lnSpc>
                <a:spcPct val="150000"/>
              </a:lnSpc>
            </a:pPr>
            <a:r>
              <a:rPr lang="zh-CN" altLang="en-US" sz="1400" b="1" dirty="0" smtClean="0">
                <a:latin typeface="微软雅黑" pitchFamily="34" charset="-122"/>
                <a:ea typeface="微软雅黑" pitchFamily="34" charset="-122"/>
              </a:rPr>
              <a:t>地图类</a:t>
            </a:r>
            <a:endParaRPr lang="en-US" altLang="zh-CN" sz="1400" b="1" dirty="0" smtClean="0">
              <a:latin typeface="微软雅黑" pitchFamily="34" charset="-122"/>
              <a:ea typeface="微软雅黑" pitchFamily="34" charset="-122"/>
            </a:endParaRPr>
          </a:p>
        </p:txBody>
      </p:sp>
      <p:sp>
        <p:nvSpPr>
          <p:cNvPr id="14" name="文本框 10"/>
          <p:cNvSpPr txBox="1">
            <a:spLocks noChangeArrowheads="1"/>
          </p:cNvSpPr>
          <p:nvPr/>
        </p:nvSpPr>
        <p:spPr bwMode="auto">
          <a:xfrm>
            <a:off x="441026" y="258202"/>
            <a:ext cx="5859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zh-CN" b="1" dirty="0" smtClean="0">
                <a:latin typeface="微软雅黑" pitchFamily="34" charset="-122"/>
                <a:ea typeface="微软雅黑" pitchFamily="34" charset="-122"/>
              </a:rPr>
              <a:t>平台简介</a:t>
            </a:r>
            <a:r>
              <a:rPr lang="zh-CN" altLang="en-US" b="1" dirty="0" smtClean="0">
                <a:latin typeface="微软雅黑" pitchFamily="34" charset="-122"/>
                <a:ea typeface="微软雅黑" pitchFamily="34" charset="-122"/>
              </a:rPr>
              <a:t>及</a:t>
            </a:r>
            <a:r>
              <a:rPr lang="zh-CN" altLang="zh-CN" b="1" dirty="0" smtClean="0">
                <a:latin typeface="微软雅黑" pitchFamily="34" charset="-122"/>
                <a:ea typeface="微软雅黑" pitchFamily="34" charset="-122"/>
              </a:rPr>
              <a:t>营销价值</a:t>
            </a:r>
            <a:r>
              <a:rPr lang="zh-CN" altLang="en-US" b="1" dirty="0" smtClean="0">
                <a:latin typeface="微软雅黑" pitchFamily="34" charset="-122"/>
                <a:ea typeface="微软雅黑" pitchFamily="34" charset="-122"/>
              </a:rPr>
              <a:t>分析</a:t>
            </a:r>
            <a:r>
              <a:rPr lang="en-US" altLang="zh-CN" b="1" dirty="0" smtClean="0">
                <a:latin typeface="微软雅黑" pitchFamily="34" charset="-122"/>
                <a:ea typeface="微软雅黑" pitchFamily="34" charset="-122"/>
              </a:rPr>
              <a:t>——O2O</a:t>
            </a:r>
            <a:r>
              <a:rPr lang="zh-CN" altLang="en-US" b="1" dirty="0" smtClean="0">
                <a:latin typeface="微软雅黑" pitchFamily="34" charset="-122"/>
                <a:ea typeface="微软雅黑" pitchFamily="34" charset="-122"/>
              </a:rPr>
              <a:t>平台</a:t>
            </a:r>
            <a:endParaRPr lang="zh-CN" altLang="zh-CN" b="1" dirty="0">
              <a:latin typeface="微软雅黑" pitchFamily="34" charset="-122"/>
              <a:ea typeface="微软雅黑" pitchFamily="34" charset="-122"/>
            </a:endParaRPr>
          </a:p>
        </p:txBody>
      </p:sp>
      <p:grpSp>
        <p:nvGrpSpPr>
          <p:cNvPr id="17" name="组合 6"/>
          <p:cNvGrpSpPr/>
          <p:nvPr/>
        </p:nvGrpSpPr>
        <p:grpSpPr>
          <a:xfrm>
            <a:off x="107504" y="285427"/>
            <a:ext cx="383705" cy="360041"/>
            <a:chOff x="3635896" y="2092618"/>
            <a:chExt cx="1130424" cy="1060709"/>
          </a:xfrm>
        </p:grpSpPr>
        <p:sp>
          <p:nvSpPr>
            <p:cNvPr id="18" name="等腰三角形 17"/>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779292" y="1256607"/>
            <a:ext cx="1698054" cy="2308324"/>
          </a:xfrm>
          <a:prstGeom prst="rect">
            <a:avLst/>
          </a:prstGeom>
        </p:spPr>
        <p:txBody>
          <a:bodyPr wrap="square">
            <a:spAutoFit/>
          </a:bodyPr>
          <a:lstStyle/>
          <a:p>
            <a:pPr>
              <a:lnSpc>
                <a:spcPct val="150000"/>
              </a:lnSpc>
            </a:pPr>
            <a:r>
              <a:rPr lang="zh-CN" altLang="en-US" sz="1200" dirty="0" smtClean="0">
                <a:latin typeface="微软雅黑" pitchFamily="34" charset="-122"/>
                <a:ea typeface="微软雅黑" pitchFamily="34" charset="-122"/>
              </a:rPr>
              <a:t>在地图上标注地址，一方面方便客户查找访问，成为线下店面的导流工具；另一方面也可以</a:t>
            </a:r>
            <a:r>
              <a:rPr lang="zh-CN" altLang="en-US" sz="1200" dirty="0">
                <a:latin typeface="微软雅黑" pitchFamily="34" charset="-122"/>
                <a:ea typeface="微软雅黑" pitchFamily="34" charset="-122"/>
              </a:rPr>
              <a:t>生成相应的企业地图名片，方便企业在自身网站</a:t>
            </a:r>
            <a:r>
              <a:rPr lang="zh-CN" altLang="en-US" sz="1200" dirty="0" smtClean="0">
                <a:latin typeface="微软雅黑" pitchFamily="34" charset="-122"/>
                <a:ea typeface="微软雅黑" pitchFamily="34" charset="-122"/>
              </a:rPr>
              <a:t>引用，提升企业形象。</a:t>
            </a:r>
            <a:endParaRPr lang="en-US" altLang="zh-CN" sz="1200" dirty="0" smtClean="0">
              <a:latin typeface="微软雅黑" pitchFamily="34" charset="-122"/>
              <a:ea typeface="微软雅黑" pitchFamily="34" charset="-122"/>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997" y="3963714"/>
            <a:ext cx="1181720" cy="572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矩形 19"/>
          <p:cNvSpPr/>
          <p:nvPr/>
        </p:nvSpPr>
        <p:spPr>
          <a:xfrm>
            <a:off x="779292" y="3598867"/>
            <a:ext cx="954107" cy="369332"/>
          </a:xfrm>
          <a:prstGeom prst="rect">
            <a:avLst/>
          </a:prstGeom>
        </p:spPr>
        <p:txBody>
          <a:bodyPr wrap="none">
            <a:spAutoFit/>
          </a:bodyPr>
          <a:lstStyle/>
          <a:p>
            <a:pPr lvl="0" defTabSz="1375467">
              <a:lnSpc>
                <a:spcPct val="150000"/>
              </a:lnSpc>
              <a:spcBef>
                <a:spcPts val="533"/>
              </a:spcBef>
              <a:defRPr/>
            </a:pPr>
            <a:r>
              <a:rPr lang="zh-CN" altLang="en-US" sz="1200" kern="0" dirty="0"/>
              <a:t>代表平台：</a:t>
            </a: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57959" y="894655"/>
            <a:ext cx="1950638" cy="3469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93373" y="884025"/>
            <a:ext cx="1956614" cy="3480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59160" y="913896"/>
            <a:ext cx="1939821" cy="3450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31922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16" name="矩形 15"/>
          <p:cNvSpPr/>
          <p:nvPr/>
        </p:nvSpPr>
        <p:spPr>
          <a:xfrm>
            <a:off x="729006" y="790165"/>
            <a:ext cx="1440160" cy="377411"/>
          </a:xfrm>
          <a:prstGeom prst="rect">
            <a:avLst/>
          </a:prstGeom>
          <a:noFill/>
          <a:ln>
            <a:noFill/>
          </a:ln>
        </p:spPr>
        <p:txBody>
          <a:bodyPr wrap="square">
            <a:spAutoFit/>
          </a:bodyPr>
          <a:lstStyle/>
          <a:p>
            <a:pPr>
              <a:lnSpc>
                <a:spcPct val="150000"/>
              </a:lnSpc>
            </a:pPr>
            <a:r>
              <a:rPr lang="zh-CN" altLang="en-US" sz="1400" b="1" dirty="0" smtClean="0">
                <a:latin typeface="微软雅黑" pitchFamily="34" charset="-122"/>
                <a:ea typeface="微软雅黑" pitchFamily="34" charset="-122"/>
              </a:rPr>
              <a:t>消费点评类</a:t>
            </a:r>
            <a:endParaRPr lang="en-US" altLang="zh-CN" sz="1400" b="1" dirty="0" smtClean="0">
              <a:latin typeface="微软雅黑" pitchFamily="34" charset="-122"/>
              <a:ea typeface="微软雅黑" pitchFamily="34" charset="-122"/>
            </a:endParaRPr>
          </a:p>
        </p:txBody>
      </p:sp>
      <p:sp>
        <p:nvSpPr>
          <p:cNvPr id="14" name="文本框 10"/>
          <p:cNvSpPr txBox="1">
            <a:spLocks noChangeArrowheads="1"/>
          </p:cNvSpPr>
          <p:nvPr/>
        </p:nvSpPr>
        <p:spPr bwMode="auto">
          <a:xfrm>
            <a:off x="441026" y="258202"/>
            <a:ext cx="58591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zh-CN" b="1" dirty="0" smtClean="0">
                <a:latin typeface="微软雅黑" pitchFamily="34" charset="-122"/>
                <a:ea typeface="微软雅黑" pitchFamily="34" charset="-122"/>
              </a:rPr>
              <a:t>平台简介</a:t>
            </a:r>
            <a:r>
              <a:rPr lang="zh-CN" altLang="en-US" b="1" dirty="0" smtClean="0">
                <a:latin typeface="微软雅黑" pitchFamily="34" charset="-122"/>
                <a:ea typeface="微软雅黑" pitchFamily="34" charset="-122"/>
              </a:rPr>
              <a:t>及</a:t>
            </a:r>
            <a:r>
              <a:rPr lang="zh-CN" altLang="zh-CN" b="1" dirty="0" smtClean="0">
                <a:latin typeface="微软雅黑" pitchFamily="34" charset="-122"/>
                <a:ea typeface="微软雅黑" pitchFamily="34" charset="-122"/>
              </a:rPr>
              <a:t>营销价值</a:t>
            </a:r>
            <a:r>
              <a:rPr lang="zh-CN" altLang="en-US" b="1" dirty="0" smtClean="0">
                <a:latin typeface="微软雅黑" pitchFamily="34" charset="-122"/>
                <a:ea typeface="微软雅黑" pitchFamily="34" charset="-122"/>
              </a:rPr>
              <a:t>分析</a:t>
            </a:r>
            <a:r>
              <a:rPr lang="en-US" altLang="zh-CN" b="1" dirty="0" smtClean="0">
                <a:latin typeface="微软雅黑" pitchFamily="34" charset="-122"/>
                <a:ea typeface="微软雅黑" pitchFamily="34" charset="-122"/>
              </a:rPr>
              <a:t>——O2O</a:t>
            </a:r>
            <a:r>
              <a:rPr lang="zh-CN" altLang="en-US" b="1" dirty="0" smtClean="0">
                <a:latin typeface="微软雅黑" pitchFamily="34" charset="-122"/>
                <a:ea typeface="微软雅黑" pitchFamily="34" charset="-122"/>
              </a:rPr>
              <a:t>平台</a:t>
            </a:r>
            <a:endParaRPr lang="zh-CN" altLang="zh-CN" b="1" dirty="0">
              <a:latin typeface="微软雅黑" pitchFamily="34" charset="-122"/>
              <a:ea typeface="微软雅黑" pitchFamily="34" charset="-122"/>
            </a:endParaRPr>
          </a:p>
        </p:txBody>
      </p:sp>
      <p:grpSp>
        <p:nvGrpSpPr>
          <p:cNvPr id="17" name="组合 6"/>
          <p:cNvGrpSpPr/>
          <p:nvPr/>
        </p:nvGrpSpPr>
        <p:grpSpPr>
          <a:xfrm>
            <a:off x="107504" y="285427"/>
            <a:ext cx="383705" cy="360041"/>
            <a:chOff x="3635896" y="2092618"/>
            <a:chExt cx="1130424" cy="1060709"/>
          </a:xfrm>
        </p:grpSpPr>
        <p:sp>
          <p:nvSpPr>
            <p:cNvPr id="18" name="等腰三角形 17"/>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729004" y="1256607"/>
            <a:ext cx="2922191" cy="1477328"/>
          </a:xfrm>
          <a:prstGeom prst="rect">
            <a:avLst/>
          </a:prstGeom>
        </p:spPr>
        <p:txBody>
          <a:bodyPr wrap="square">
            <a:spAutoFit/>
          </a:bodyPr>
          <a:lstStyle/>
          <a:p>
            <a:pPr>
              <a:lnSpc>
                <a:spcPct val="150000"/>
              </a:lnSpc>
            </a:pPr>
            <a:r>
              <a:rPr lang="zh-CN" altLang="en-US" sz="1200" dirty="0" smtClean="0">
                <a:latin typeface="微软雅黑" pitchFamily="34" charset="-122"/>
                <a:ea typeface="微软雅黑" pitchFamily="34" charset="-122"/>
              </a:rPr>
              <a:t>商家入驻消费点评类平台，一方面使自己多了一个宣传渠道，品牌信息、优惠促销信息得以有效展示，另一方面</a:t>
            </a:r>
            <a:r>
              <a:rPr lang="zh-CN" altLang="en-US" sz="1200" dirty="0">
                <a:latin typeface="微软雅黑" pitchFamily="34" charset="-122"/>
                <a:ea typeface="微软雅黑" pitchFamily="34" charset="-122"/>
              </a:rPr>
              <a:t>也</a:t>
            </a:r>
            <a:r>
              <a:rPr lang="zh-CN" altLang="en-US" sz="1200" dirty="0" smtClean="0">
                <a:latin typeface="微软雅黑" pitchFamily="34" charset="-122"/>
                <a:ea typeface="微软雅黑" pitchFamily="34" charset="-122"/>
              </a:rPr>
              <a:t>可以吸引平台本身海量的用户进店消费，增加线下店铺的客流量和消费量。</a:t>
            </a:r>
          </a:p>
        </p:txBody>
      </p:sp>
      <p:sp>
        <p:nvSpPr>
          <p:cNvPr id="20" name="矩形 19"/>
          <p:cNvSpPr/>
          <p:nvPr/>
        </p:nvSpPr>
        <p:spPr>
          <a:xfrm>
            <a:off x="729006" y="2793019"/>
            <a:ext cx="954107" cy="369332"/>
          </a:xfrm>
          <a:prstGeom prst="rect">
            <a:avLst/>
          </a:prstGeom>
        </p:spPr>
        <p:txBody>
          <a:bodyPr wrap="none">
            <a:spAutoFit/>
          </a:bodyPr>
          <a:lstStyle/>
          <a:p>
            <a:pPr lvl="0" defTabSz="1375467">
              <a:lnSpc>
                <a:spcPct val="150000"/>
              </a:lnSpc>
              <a:spcBef>
                <a:spcPts val="533"/>
              </a:spcBef>
              <a:defRPr/>
            </a:pPr>
            <a:r>
              <a:rPr lang="zh-CN" altLang="en-US" sz="1200" kern="0" dirty="0"/>
              <a:t>代表平台：</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7229" y="3060125"/>
            <a:ext cx="1778186" cy="69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6059" y="3826847"/>
            <a:ext cx="1739356" cy="724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39228" y="1105859"/>
            <a:ext cx="1896921" cy="3374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47487" y="1105858"/>
            <a:ext cx="1896921" cy="3374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46766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47"/>
          <p:cNvCxnSpPr>
            <a:stCxn id="24" idx="2"/>
          </p:cNvCxnSpPr>
          <p:nvPr/>
        </p:nvCxnSpPr>
        <p:spPr>
          <a:xfrm>
            <a:off x="1244316" y="2097123"/>
            <a:ext cx="7053688" cy="64405"/>
          </a:xfrm>
          <a:prstGeom prst="line">
            <a:avLst/>
          </a:prstGeom>
          <a:ln w="28575">
            <a:solidFill>
              <a:srgbClr val="546E7A"/>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Group 53"/>
          <p:cNvGrpSpPr/>
          <p:nvPr/>
        </p:nvGrpSpPr>
        <p:grpSpPr>
          <a:xfrm>
            <a:off x="892831" y="3467266"/>
            <a:ext cx="2190765" cy="719115"/>
            <a:chOff x="2444877" y="3429006"/>
            <a:chExt cx="1643074" cy="539336"/>
          </a:xfrm>
        </p:grpSpPr>
        <p:sp>
          <p:nvSpPr>
            <p:cNvPr id="16" name="Rectangle 57"/>
            <p:cNvSpPr/>
            <p:nvPr/>
          </p:nvSpPr>
          <p:spPr>
            <a:xfrm>
              <a:off x="2444877" y="3706010"/>
              <a:ext cx="1643074" cy="262332"/>
            </a:xfrm>
            <a:prstGeom prst="rect">
              <a:avLst/>
            </a:prstGeom>
          </p:spPr>
          <p:txBody>
            <a:bodyPr wrap="square">
              <a:spAutoFit/>
            </a:bodyPr>
            <a:lstStyle/>
            <a:p>
              <a:pPr algn="ctr">
                <a:lnSpc>
                  <a:spcPct val="130000"/>
                </a:lnSpc>
              </a:pPr>
              <a:r>
                <a:rPr lang="zh-CN" altLang="en-US" sz="1400" dirty="0" smtClean="0">
                  <a:solidFill>
                    <a:srgbClr val="595959"/>
                  </a:solidFill>
                </a:rPr>
                <a:t>注册手机域名</a:t>
              </a:r>
              <a:endParaRPr lang="zh-CN" altLang="en-US" sz="1400" dirty="0">
                <a:solidFill>
                  <a:srgbClr val="595959"/>
                </a:solidFill>
              </a:endParaRPr>
            </a:p>
          </p:txBody>
        </p:sp>
        <p:sp>
          <p:nvSpPr>
            <p:cNvPr id="17" name="Rectangle 58"/>
            <p:cNvSpPr/>
            <p:nvPr/>
          </p:nvSpPr>
          <p:spPr>
            <a:xfrm>
              <a:off x="2852479" y="3429006"/>
              <a:ext cx="827871" cy="276999"/>
            </a:xfrm>
            <a:prstGeom prst="rect">
              <a:avLst/>
            </a:prstGeom>
          </p:spPr>
          <p:txBody>
            <a:bodyPr wrap="none">
              <a:spAutoFit/>
            </a:bodyPr>
            <a:lstStyle/>
            <a:p>
              <a:pPr algn="ctr"/>
              <a:r>
                <a:rPr lang="en-US" b="1" dirty="0">
                  <a:solidFill>
                    <a:schemeClr val="tx1">
                      <a:lumMod val="50000"/>
                      <a:lumOff val="50000"/>
                    </a:schemeClr>
                  </a:solidFill>
                  <a:latin typeface="Open Sans" pitchFamily="34" charset="0"/>
                  <a:ea typeface="Open Sans" pitchFamily="34" charset="0"/>
                  <a:cs typeface="Open Sans" pitchFamily="34" charset="0"/>
                </a:rPr>
                <a:t>STEP </a:t>
              </a:r>
              <a:r>
                <a:rPr lang="en-US" b="1" dirty="0" smtClean="0">
                  <a:solidFill>
                    <a:schemeClr val="tx1">
                      <a:lumMod val="50000"/>
                      <a:lumOff val="50000"/>
                    </a:schemeClr>
                  </a:solidFill>
                  <a:latin typeface="Open Sans" pitchFamily="34" charset="0"/>
                  <a:ea typeface="Open Sans" pitchFamily="34" charset="0"/>
                  <a:cs typeface="Open Sans" pitchFamily="34" charset="0"/>
                </a:rPr>
                <a:t>01</a:t>
              </a:r>
              <a:endParaRPr lang="en-US" b="1" dirty="0">
                <a:solidFill>
                  <a:schemeClr val="tx1">
                    <a:lumMod val="50000"/>
                    <a:lumOff val="50000"/>
                  </a:schemeClr>
                </a:solidFill>
                <a:latin typeface="Open Sans" pitchFamily="34" charset="0"/>
                <a:ea typeface="Open Sans" pitchFamily="34" charset="0"/>
                <a:cs typeface="Open Sans" pitchFamily="34" charset="0"/>
              </a:endParaRPr>
            </a:p>
          </p:txBody>
        </p:sp>
      </p:grpSp>
      <p:sp>
        <p:nvSpPr>
          <p:cNvPr id="23" name="Oval 63"/>
          <p:cNvSpPr/>
          <p:nvPr/>
        </p:nvSpPr>
        <p:spPr>
          <a:xfrm>
            <a:off x="1140881" y="1326573"/>
            <a:ext cx="1541098" cy="1541099"/>
          </a:xfrm>
          <a:prstGeom prst="ellipse">
            <a:avLst/>
          </a:prstGeom>
          <a:solidFill>
            <a:srgbClr val="F7F7F7"/>
          </a:solidFill>
          <a:ln w="285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p>
        </p:txBody>
      </p:sp>
      <p:sp>
        <p:nvSpPr>
          <p:cNvPr id="24" name="Oval 48"/>
          <p:cNvSpPr/>
          <p:nvPr/>
        </p:nvSpPr>
        <p:spPr>
          <a:xfrm>
            <a:off x="1244316" y="1420908"/>
            <a:ext cx="1352429" cy="135242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 name="Oval 64"/>
          <p:cNvSpPr/>
          <p:nvPr/>
        </p:nvSpPr>
        <p:spPr>
          <a:xfrm>
            <a:off x="3635896" y="1326573"/>
            <a:ext cx="1541098" cy="1541099"/>
          </a:xfrm>
          <a:prstGeom prst="ellipse">
            <a:avLst/>
          </a:prstGeom>
          <a:solidFill>
            <a:srgbClr val="F7F7F7"/>
          </a:solidFill>
          <a:ln w="285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solidFill>
                <a:schemeClr val="tx1"/>
              </a:solidFill>
            </a:endParaRPr>
          </a:p>
        </p:txBody>
      </p:sp>
      <p:sp>
        <p:nvSpPr>
          <p:cNvPr id="14" name="Oval 49"/>
          <p:cNvSpPr/>
          <p:nvPr/>
        </p:nvSpPr>
        <p:spPr>
          <a:xfrm>
            <a:off x="3730230" y="1420908"/>
            <a:ext cx="1352429" cy="13524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50000"/>
                  <a:lumOff val="50000"/>
                </a:schemeClr>
              </a:solidFill>
            </a:endParaRPr>
          </a:p>
        </p:txBody>
      </p:sp>
      <p:grpSp>
        <p:nvGrpSpPr>
          <p:cNvPr id="37" name="Group 54"/>
          <p:cNvGrpSpPr/>
          <p:nvPr/>
        </p:nvGrpSpPr>
        <p:grpSpPr>
          <a:xfrm>
            <a:off x="3347864" y="3467266"/>
            <a:ext cx="2190765" cy="719109"/>
            <a:chOff x="4714876" y="3429006"/>
            <a:chExt cx="1643074" cy="539331"/>
          </a:xfrm>
        </p:grpSpPr>
        <p:sp>
          <p:nvSpPr>
            <p:cNvPr id="38" name="Rectangle 59"/>
            <p:cNvSpPr/>
            <p:nvPr/>
          </p:nvSpPr>
          <p:spPr>
            <a:xfrm>
              <a:off x="4714876" y="3706005"/>
              <a:ext cx="1643074" cy="262332"/>
            </a:xfrm>
            <a:prstGeom prst="rect">
              <a:avLst/>
            </a:prstGeom>
          </p:spPr>
          <p:txBody>
            <a:bodyPr wrap="square">
              <a:spAutoFit/>
            </a:bodyPr>
            <a:lstStyle/>
            <a:p>
              <a:pPr algn="ctr">
                <a:lnSpc>
                  <a:spcPct val="130000"/>
                </a:lnSpc>
              </a:pPr>
              <a:r>
                <a:rPr lang="zh-CN" altLang="en-US" sz="1400" dirty="0" smtClean="0">
                  <a:solidFill>
                    <a:schemeClr val="tx1">
                      <a:lumMod val="50000"/>
                      <a:lumOff val="50000"/>
                    </a:schemeClr>
                  </a:solidFill>
                </a:rPr>
                <a:t>多平台入驻</a:t>
              </a:r>
              <a:endParaRPr lang="zh-CN" altLang="en-US" sz="1400" dirty="0">
                <a:solidFill>
                  <a:schemeClr val="tx1">
                    <a:lumMod val="50000"/>
                    <a:lumOff val="50000"/>
                  </a:schemeClr>
                </a:solidFill>
              </a:endParaRPr>
            </a:p>
          </p:txBody>
        </p:sp>
        <p:sp>
          <p:nvSpPr>
            <p:cNvPr id="39" name="Rectangle 60"/>
            <p:cNvSpPr/>
            <p:nvPr/>
          </p:nvSpPr>
          <p:spPr>
            <a:xfrm>
              <a:off x="5138495" y="3429006"/>
              <a:ext cx="827871" cy="276999"/>
            </a:xfrm>
            <a:prstGeom prst="rect">
              <a:avLst/>
            </a:prstGeom>
          </p:spPr>
          <p:txBody>
            <a:bodyPr wrap="none">
              <a:spAutoFit/>
            </a:bodyPr>
            <a:lstStyle/>
            <a:p>
              <a:pPr algn="ctr"/>
              <a:r>
                <a:rPr lang="en-US" b="1" dirty="0">
                  <a:solidFill>
                    <a:schemeClr val="tx1">
                      <a:lumMod val="50000"/>
                      <a:lumOff val="50000"/>
                    </a:schemeClr>
                  </a:solidFill>
                  <a:latin typeface="Open Sans" pitchFamily="34" charset="0"/>
                  <a:ea typeface="Open Sans" pitchFamily="34" charset="0"/>
                  <a:cs typeface="Open Sans" pitchFamily="34" charset="0"/>
                </a:rPr>
                <a:t>STEP </a:t>
              </a:r>
              <a:r>
                <a:rPr lang="en-US" b="1" dirty="0" smtClean="0">
                  <a:solidFill>
                    <a:schemeClr val="tx1">
                      <a:lumMod val="50000"/>
                      <a:lumOff val="50000"/>
                    </a:schemeClr>
                  </a:solidFill>
                  <a:latin typeface="Open Sans" pitchFamily="34" charset="0"/>
                  <a:ea typeface="Open Sans" pitchFamily="34" charset="0"/>
                  <a:cs typeface="Open Sans" pitchFamily="34" charset="0"/>
                </a:rPr>
                <a:t>02</a:t>
              </a:r>
              <a:endParaRPr lang="en-US" b="1" dirty="0">
                <a:solidFill>
                  <a:schemeClr val="tx1">
                    <a:lumMod val="50000"/>
                    <a:lumOff val="50000"/>
                  </a:schemeClr>
                </a:solidFill>
                <a:latin typeface="Open Sans" pitchFamily="34" charset="0"/>
                <a:ea typeface="Open Sans" pitchFamily="34" charset="0"/>
                <a:cs typeface="Open Sans" pitchFamily="34" charset="0"/>
              </a:endParaRPr>
            </a:p>
          </p:txBody>
        </p:sp>
      </p:grpSp>
      <p:grpSp>
        <p:nvGrpSpPr>
          <p:cNvPr id="3" name="组合 2"/>
          <p:cNvGrpSpPr/>
          <p:nvPr/>
        </p:nvGrpSpPr>
        <p:grpSpPr>
          <a:xfrm>
            <a:off x="6115070" y="1006473"/>
            <a:ext cx="2321999" cy="3335798"/>
            <a:chOff x="725855" y="951778"/>
            <a:chExt cx="2321999" cy="3335798"/>
          </a:xfrm>
        </p:grpSpPr>
        <p:sp>
          <p:nvSpPr>
            <p:cNvPr id="27" name="Rectangle 56"/>
            <p:cNvSpPr/>
            <p:nvPr/>
          </p:nvSpPr>
          <p:spPr>
            <a:xfrm>
              <a:off x="1266108" y="3415974"/>
              <a:ext cx="1274581" cy="420564"/>
            </a:xfrm>
            <a:prstGeom prst="rect">
              <a:avLst/>
            </a:prstGeom>
          </p:spPr>
          <p:txBody>
            <a:bodyPr wrap="none">
              <a:spAutoFit/>
            </a:bodyPr>
            <a:lstStyle/>
            <a:p>
              <a:pPr algn="ctr"/>
              <a:r>
                <a:rPr lang="en-US" sz="2133" b="1" dirty="0">
                  <a:solidFill>
                    <a:srgbClr val="0070C0"/>
                  </a:solidFill>
                  <a:latin typeface="Open Sans" pitchFamily="34" charset="0"/>
                  <a:ea typeface="Open Sans" pitchFamily="34" charset="0"/>
                  <a:cs typeface="Open Sans" pitchFamily="34" charset="0"/>
                </a:rPr>
                <a:t>STEP </a:t>
              </a:r>
              <a:r>
                <a:rPr lang="en-US" sz="2133" b="1" dirty="0" smtClean="0">
                  <a:solidFill>
                    <a:srgbClr val="0070C0"/>
                  </a:solidFill>
                  <a:latin typeface="Open Sans" pitchFamily="34" charset="0"/>
                  <a:ea typeface="Open Sans" pitchFamily="34" charset="0"/>
                  <a:cs typeface="Open Sans" pitchFamily="34" charset="0"/>
                </a:rPr>
                <a:t>03</a:t>
              </a:r>
              <a:endParaRPr lang="en-US" sz="2133" b="1" dirty="0">
                <a:solidFill>
                  <a:srgbClr val="0070C0"/>
                </a:solidFill>
                <a:latin typeface="Open Sans" pitchFamily="34" charset="0"/>
                <a:ea typeface="Open Sans" pitchFamily="34" charset="0"/>
                <a:cs typeface="Open Sans" pitchFamily="34" charset="0"/>
              </a:endParaRPr>
            </a:p>
          </p:txBody>
        </p:sp>
        <p:sp>
          <p:nvSpPr>
            <p:cNvPr id="35" name="Oval 66"/>
            <p:cNvSpPr/>
            <p:nvPr/>
          </p:nvSpPr>
          <p:spPr>
            <a:xfrm>
              <a:off x="725855" y="951778"/>
              <a:ext cx="2321999" cy="2322000"/>
            </a:xfrm>
            <a:prstGeom prst="ellipse">
              <a:avLst/>
            </a:prstGeom>
            <a:solidFill>
              <a:srgbClr val="F7F7F7"/>
            </a:solidFill>
            <a:ln w="28575">
              <a:solidFill>
                <a:srgbClr val="0070C0"/>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solidFill>
                  <a:schemeClr val="tx1"/>
                </a:solidFill>
              </a:endParaRPr>
            </a:p>
          </p:txBody>
        </p:sp>
        <p:sp>
          <p:nvSpPr>
            <p:cNvPr id="36" name="Oval 50"/>
            <p:cNvSpPr/>
            <p:nvPr/>
          </p:nvSpPr>
          <p:spPr>
            <a:xfrm>
              <a:off x="824773" y="1045731"/>
              <a:ext cx="2124162" cy="212416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7" name="Rectangle 55"/>
            <p:cNvSpPr/>
            <p:nvPr/>
          </p:nvSpPr>
          <p:spPr>
            <a:xfrm>
              <a:off x="823219" y="3835144"/>
              <a:ext cx="2190765" cy="452432"/>
            </a:xfrm>
            <a:prstGeom prst="rect">
              <a:avLst/>
            </a:prstGeom>
          </p:spPr>
          <p:txBody>
            <a:bodyPr wrap="square">
              <a:spAutoFit/>
            </a:bodyPr>
            <a:lstStyle/>
            <a:p>
              <a:pPr algn="ctr">
                <a:lnSpc>
                  <a:spcPct val="130000"/>
                </a:lnSpc>
              </a:pPr>
              <a:r>
                <a:rPr lang="zh-CN" altLang="en-US" b="1" dirty="0" smtClean="0">
                  <a:solidFill>
                    <a:srgbClr val="0070C0"/>
                  </a:solidFill>
                </a:rPr>
                <a:t>进行整合推广</a:t>
              </a:r>
              <a:endParaRPr lang="zh-CN" altLang="en-US" b="1" dirty="0">
                <a:solidFill>
                  <a:srgbClr val="0070C0"/>
                </a:solidFill>
              </a:endParaRPr>
            </a:p>
          </p:txBody>
        </p:sp>
      </p:grpSp>
      <p:grpSp>
        <p:nvGrpSpPr>
          <p:cNvPr id="49" name="组合 48"/>
          <p:cNvGrpSpPr/>
          <p:nvPr/>
        </p:nvGrpSpPr>
        <p:grpSpPr>
          <a:xfrm>
            <a:off x="0" y="4767295"/>
            <a:ext cx="8925456" cy="411374"/>
            <a:chOff x="0" y="4767295"/>
            <a:chExt cx="8925456" cy="411374"/>
          </a:xfrm>
        </p:grpSpPr>
        <p:sp>
          <p:nvSpPr>
            <p:cNvPr id="50"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片 53"/>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grpSp>
        <p:nvGrpSpPr>
          <p:cNvPr id="40" name="组合 39"/>
          <p:cNvGrpSpPr/>
          <p:nvPr/>
        </p:nvGrpSpPr>
        <p:grpSpPr>
          <a:xfrm>
            <a:off x="4813" y="161489"/>
            <a:ext cx="6295379" cy="523220"/>
            <a:chOff x="2207" y="161489"/>
            <a:chExt cx="4943086" cy="523220"/>
          </a:xfrm>
        </p:grpSpPr>
        <p:sp>
          <p:nvSpPr>
            <p:cNvPr id="41" name="矩形 40"/>
            <p:cNvSpPr/>
            <p:nvPr/>
          </p:nvSpPr>
          <p:spPr>
            <a:xfrm>
              <a:off x="2207" y="240575"/>
              <a:ext cx="350515" cy="399742"/>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24331" y="161489"/>
              <a:ext cx="360040" cy="523220"/>
            </a:xfrm>
            <a:prstGeom prst="rect">
              <a:avLst/>
            </a:prstGeom>
            <a:noFill/>
          </p:spPr>
          <p:txBody>
            <a:bodyPr wrap="square" rtlCol="0">
              <a:spAutoFit/>
            </a:bodyPr>
            <a:lstStyle/>
            <a:p>
              <a:r>
                <a:rPr lang="en-US" altLang="zh-CN" sz="2800" b="1" dirty="0" smtClean="0">
                  <a:solidFill>
                    <a:schemeClr val="bg1"/>
                  </a:solidFill>
                  <a:latin typeface="黑体" pitchFamily="49" charset="-122"/>
                  <a:ea typeface="黑体" pitchFamily="49" charset="-122"/>
                </a:rPr>
                <a:t>3</a:t>
              </a:r>
              <a:endParaRPr lang="zh-CN" altLang="en-US" sz="2800" b="1" dirty="0">
                <a:solidFill>
                  <a:schemeClr val="bg1"/>
                </a:solidFill>
                <a:latin typeface="黑体" pitchFamily="49" charset="-122"/>
                <a:ea typeface="黑体" pitchFamily="49" charset="-122"/>
              </a:endParaRPr>
            </a:p>
          </p:txBody>
        </p:sp>
        <p:sp>
          <p:nvSpPr>
            <p:cNvPr id="43" name="文本框 10"/>
            <p:cNvSpPr txBox="1">
              <a:spLocks noChangeArrowheads="1"/>
            </p:cNvSpPr>
            <p:nvPr/>
          </p:nvSpPr>
          <p:spPr bwMode="auto">
            <a:xfrm>
              <a:off x="344718" y="207099"/>
              <a:ext cx="4600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sz="2400" b="1" dirty="0" smtClean="0">
                  <a:latin typeface="微软雅黑" pitchFamily="34" charset="-122"/>
                  <a:ea typeface="微软雅黑" pitchFamily="34" charset="-122"/>
                </a:rPr>
                <a:t>进行整合推广</a:t>
              </a:r>
              <a:endParaRPr lang="zh-CN" altLang="zh-CN" b="1" dirty="0">
                <a:latin typeface="微软雅黑" pitchFamily="34" charset="-122"/>
                <a:ea typeface="微软雅黑" pitchFamily="34" charset="-122"/>
              </a:endParaRPr>
            </a:p>
          </p:txBody>
        </p:sp>
      </p:grpSp>
      <p:pic>
        <p:nvPicPr>
          <p:cNvPr id="45" name="Picture 3" descr="C:\Users\Jonahs\Dropbox\Projects SCOTT\MEET Windows Azure\source\Background\tile-icon-bigdat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82021" y="1825964"/>
            <a:ext cx="689139" cy="683018"/>
          </a:xfrm>
          <a:prstGeom prst="rect">
            <a:avLst/>
          </a:prstGeom>
          <a:noFill/>
          <a:extLst>
            <a:ext uri="{909E8E84-426E-40DD-AFC4-6F175D3DCCD1}">
              <a14:hiddenFill xmlns:a14="http://schemas.microsoft.com/office/drawing/2010/main">
                <a:solidFill>
                  <a:srgbClr val="FFFFFF"/>
                </a:solidFill>
              </a14:hiddenFill>
            </a:ext>
          </a:extLst>
        </p:spPr>
      </p:pic>
      <p:sp>
        <p:nvSpPr>
          <p:cNvPr id="55" name="Freeform 20"/>
          <p:cNvSpPr>
            <a:spLocks noEditPoints="1"/>
          </p:cNvSpPr>
          <p:nvPr/>
        </p:nvSpPr>
        <p:spPr bwMode="black">
          <a:xfrm>
            <a:off x="6693781" y="1577931"/>
            <a:ext cx="1197664" cy="1038381"/>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marL="0" marR="0" lvl="0" indent="0" defTabSz="932391"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Segoe UI" pitchFamily="34" charset="0"/>
            </a:endParaRPr>
          </a:p>
        </p:txBody>
      </p:sp>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l="69271"/>
          <a:stretch/>
        </p:blipFill>
        <p:spPr>
          <a:xfrm>
            <a:off x="1422387" y="1776959"/>
            <a:ext cx="996286" cy="650038"/>
          </a:xfrm>
          <a:prstGeom prst="rect">
            <a:avLst/>
          </a:prstGeom>
        </p:spPr>
      </p:pic>
    </p:spTree>
    <p:extLst>
      <p:ext uri="{BB962C8B-B14F-4D97-AF65-F5344CB8AC3E}">
        <p14:creationId xmlns:p14="http://schemas.microsoft.com/office/powerpoint/2010/main" val="4661568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0"/>
          <p:cNvSpPr txBox="1">
            <a:spLocks noChangeArrowheads="1"/>
          </p:cNvSpPr>
          <p:nvPr/>
        </p:nvSpPr>
        <p:spPr bwMode="auto">
          <a:xfrm>
            <a:off x="467621" y="282263"/>
            <a:ext cx="41630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b="1" dirty="0" smtClean="0">
                <a:latin typeface="微软雅黑" pitchFamily="34" charset="-122"/>
                <a:ea typeface="微软雅黑" pitchFamily="34" charset="-122"/>
              </a:rPr>
              <a:t>统一入口：将企业移动汇集至微入口</a:t>
            </a:r>
            <a:endParaRPr lang="zh-CN" altLang="zh-CN" b="1" dirty="0">
              <a:latin typeface="微软雅黑" pitchFamily="34" charset="-122"/>
              <a:ea typeface="微软雅黑" pitchFamily="34" charset="-122"/>
            </a:endParaRPr>
          </a:p>
        </p:txBody>
      </p:sp>
      <p:grpSp>
        <p:nvGrpSpPr>
          <p:cNvPr id="5" name="组合 6"/>
          <p:cNvGrpSpPr/>
          <p:nvPr/>
        </p:nvGrpSpPr>
        <p:grpSpPr>
          <a:xfrm>
            <a:off x="107504" y="285427"/>
            <a:ext cx="383705" cy="360041"/>
            <a:chOff x="3635896" y="2092618"/>
            <a:chExt cx="1130424" cy="1060709"/>
          </a:xfrm>
        </p:grpSpPr>
        <p:sp>
          <p:nvSpPr>
            <p:cNvPr id="6" name="等腰三角形 5"/>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grpSp>
        <p:nvGrpSpPr>
          <p:cNvPr id="114" name="组合 113"/>
          <p:cNvGrpSpPr/>
          <p:nvPr/>
        </p:nvGrpSpPr>
        <p:grpSpPr>
          <a:xfrm>
            <a:off x="4349260" y="2139702"/>
            <a:ext cx="495621" cy="1012221"/>
            <a:chOff x="9684568" y="987574"/>
            <a:chExt cx="987218" cy="2016224"/>
          </a:xfrm>
        </p:grpSpPr>
        <p:grpSp>
          <p:nvGrpSpPr>
            <p:cNvPr id="44" name="组合 43"/>
            <p:cNvGrpSpPr/>
            <p:nvPr/>
          </p:nvGrpSpPr>
          <p:grpSpPr>
            <a:xfrm>
              <a:off x="9684568" y="987574"/>
              <a:ext cx="987218" cy="2016224"/>
              <a:chOff x="5027914" y="1484989"/>
              <a:chExt cx="2136167" cy="4362754"/>
            </a:xfrm>
          </p:grpSpPr>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7914" y="1484989"/>
                <a:ext cx="2136167" cy="4362754"/>
              </a:xfrm>
              <a:prstGeom prst="rect">
                <a:avLst/>
              </a:prstGeom>
            </p:spPr>
          </p:pic>
          <p:pic>
            <p:nvPicPr>
              <p:cNvPr id="46" name="图片 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4457976" y="2742927"/>
                <a:ext cx="3286126" cy="1838868"/>
              </a:xfrm>
              <a:prstGeom prst="rect">
                <a:avLst/>
              </a:prstGeom>
              <a:ln>
                <a:noFill/>
              </a:ln>
              <a:effectLst/>
            </p:spPr>
          </p:pic>
        </p:grpSp>
        <p:sp>
          <p:nvSpPr>
            <p:cNvPr id="47" name="矩形 46"/>
            <p:cNvSpPr/>
            <p:nvPr/>
          </p:nvSpPr>
          <p:spPr>
            <a:xfrm>
              <a:off x="9753265" y="1234501"/>
              <a:ext cx="849824" cy="1518667"/>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p:cNvGrpSpPr/>
          <p:nvPr/>
        </p:nvGrpSpPr>
        <p:grpSpPr>
          <a:xfrm>
            <a:off x="510926" y="565624"/>
            <a:ext cx="8135586" cy="4238374"/>
            <a:chOff x="-1211296" y="738068"/>
            <a:chExt cx="10680063" cy="5563962"/>
          </a:xfrm>
        </p:grpSpPr>
        <p:grpSp>
          <p:nvGrpSpPr>
            <p:cNvPr id="88" name="组合 87"/>
            <p:cNvGrpSpPr/>
            <p:nvPr/>
          </p:nvGrpSpPr>
          <p:grpSpPr>
            <a:xfrm>
              <a:off x="-1211296" y="738068"/>
              <a:ext cx="10680063" cy="5563962"/>
              <a:chOff x="194533" y="1507330"/>
              <a:chExt cx="10680063" cy="5563962"/>
            </a:xfrm>
          </p:grpSpPr>
          <p:sp>
            <p:nvSpPr>
              <p:cNvPr id="99" name="手繪多邊形 8"/>
              <p:cNvSpPr/>
              <p:nvPr/>
            </p:nvSpPr>
            <p:spPr>
              <a:xfrm rot="5400000">
                <a:off x="3372592" y="3499647"/>
                <a:ext cx="1083880" cy="1553861"/>
              </a:xfrm>
              <a:custGeom>
                <a:avLst/>
                <a:gdLst>
                  <a:gd name="connsiteX0" fmla="*/ 634862 w 1260162"/>
                  <a:gd name="connsiteY0" fmla="*/ 0 h 1806581"/>
                  <a:gd name="connsiteX1" fmla="*/ 733013 w 1260162"/>
                  <a:gd name="connsiteY1" fmla="*/ 556796 h 1806581"/>
                  <a:gd name="connsiteX2" fmla="*/ 757064 w 1260162"/>
                  <a:gd name="connsiteY2" fmla="*/ 559220 h 1806581"/>
                  <a:gd name="connsiteX3" fmla="*/ 1260162 w 1260162"/>
                  <a:gd name="connsiteY3" fmla="*/ 1176500 h 1806581"/>
                  <a:gd name="connsiteX4" fmla="*/ 630081 w 1260162"/>
                  <a:gd name="connsiteY4" fmla="*/ 1806581 h 1806581"/>
                  <a:gd name="connsiteX5" fmla="*/ 0 w 1260162"/>
                  <a:gd name="connsiteY5" fmla="*/ 1176500 h 1806581"/>
                  <a:gd name="connsiteX6" fmla="*/ 503098 w 1260162"/>
                  <a:gd name="connsiteY6" fmla="*/ 559220 h 1806581"/>
                  <a:gd name="connsiteX7" fmla="*/ 536883 w 1260162"/>
                  <a:gd name="connsiteY7" fmla="*/ 555814 h 180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162" h="1806581">
                    <a:moveTo>
                      <a:pt x="634862" y="0"/>
                    </a:moveTo>
                    <a:lnTo>
                      <a:pt x="733013" y="556796"/>
                    </a:lnTo>
                    <a:lnTo>
                      <a:pt x="757064" y="559220"/>
                    </a:lnTo>
                    <a:cubicBezTo>
                      <a:pt x="1044182" y="617973"/>
                      <a:pt x="1260162" y="872014"/>
                      <a:pt x="1260162" y="1176500"/>
                    </a:cubicBezTo>
                    <a:cubicBezTo>
                      <a:pt x="1260162" y="1524484"/>
                      <a:pt x="978065" y="1806581"/>
                      <a:pt x="630081" y="1806581"/>
                    </a:cubicBezTo>
                    <a:cubicBezTo>
                      <a:pt x="282097" y="1806581"/>
                      <a:pt x="0" y="1524484"/>
                      <a:pt x="0" y="1176500"/>
                    </a:cubicBezTo>
                    <a:cubicBezTo>
                      <a:pt x="0" y="872014"/>
                      <a:pt x="215981" y="617973"/>
                      <a:pt x="503098" y="559220"/>
                    </a:cubicBezTo>
                    <a:lnTo>
                      <a:pt x="536883" y="55581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0" name="手繪多邊形 9"/>
              <p:cNvSpPr/>
              <p:nvPr/>
            </p:nvSpPr>
            <p:spPr>
              <a:xfrm rot="16200000">
                <a:off x="6643436" y="3499647"/>
                <a:ext cx="1083880" cy="1553861"/>
              </a:xfrm>
              <a:custGeom>
                <a:avLst/>
                <a:gdLst>
                  <a:gd name="connsiteX0" fmla="*/ 634862 w 1260162"/>
                  <a:gd name="connsiteY0" fmla="*/ 0 h 1806581"/>
                  <a:gd name="connsiteX1" fmla="*/ 733013 w 1260162"/>
                  <a:gd name="connsiteY1" fmla="*/ 556796 h 1806581"/>
                  <a:gd name="connsiteX2" fmla="*/ 757064 w 1260162"/>
                  <a:gd name="connsiteY2" fmla="*/ 559220 h 1806581"/>
                  <a:gd name="connsiteX3" fmla="*/ 1260162 w 1260162"/>
                  <a:gd name="connsiteY3" fmla="*/ 1176500 h 1806581"/>
                  <a:gd name="connsiteX4" fmla="*/ 630081 w 1260162"/>
                  <a:gd name="connsiteY4" fmla="*/ 1806581 h 1806581"/>
                  <a:gd name="connsiteX5" fmla="*/ 0 w 1260162"/>
                  <a:gd name="connsiteY5" fmla="*/ 1176500 h 1806581"/>
                  <a:gd name="connsiteX6" fmla="*/ 503098 w 1260162"/>
                  <a:gd name="connsiteY6" fmla="*/ 559220 h 1806581"/>
                  <a:gd name="connsiteX7" fmla="*/ 536883 w 1260162"/>
                  <a:gd name="connsiteY7" fmla="*/ 555814 h 180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162" h="1806581">
                    <a:moveTo>
                      <a:pt x="634862" y="0"/>
                    </a:moveTo>
                    <a:lnTo>
                      <a:pt x="733013" y="556796"/>
                    </a:lnTo>
                    <a:lnTo>
                      <a:pt x="757064" y="559220"/>
                    </a:lnTo>
                    <a:cubicBezTo>
                      <a:pt x="1044182" y="617973"/>
                      <a:pt x="1260162" y="872014"/>
                      <a:pt x="1260162" y="1176500"/>
                    </a:cubicBezTo>
                    <a:cubicBezTo>
                      <a:pt x="1260162" y="1524484"/>
                      <a:pt x="978065" y="1806581"/>
                      <a:pt x="630081" y="1806581"/>
                    </a:cubicBezTo>
                    <a:cubicBezTo>
                      <a:pt x="282097" y="1806581"/>
                      <a:pt x="0" y="1524484"/>
                      <a:pt x="0" y="1176500"/>
                    </a:cubicBezTo>
                    <a:cubicBezTo>
                      <a:pt x="0" y="872014"/>
                      <a:pt x="215981" y="617973"/>
                      <a:pt x="503098" y="559220"/>
                    </a:cubicBezTo>
                    <a:lnTo>
                      <a:pt x="536883" y="555814"/>
                    </a:lnTo>
                    <a:close/>
                  </a:path>
                </a:pathLst>
              </a:custGeom>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zh-TW" altLang="en-US"/>
              </a:p>
            </p:txBody>
          </p:sp>
          <p:sp>
            <p:nvSpPr>
              <p:cNvPr id="101" name="手繪多邊形 12"/>
              <p:cNvSpPr/>
              <p:nvPr/>
            </p:nvSpPr>
            <p:spPr>
              <a:xfrm rot="10800000">
                <a:off x="5016717" y="1966719"/>
                <a:ext cx="1083879" cy="1553860"/>
              </a:xfrm>
              <a:custGeom>
                <a:avLst/>
                <a:gdLst>
                  <a:gd name="connsiteX0" fmla="*/ 634862 w 1260162"/>
                  <a:gd name="connsiteY0" fmla="*/ 0 h 1806581"/>
                  <a:gd name="connsiteX1" fmla="*/ 733013 w 1260162"/>
                  <a:gd name="connsiteY1" fmla="*/ 556796 h 1806581"/>
                  <a:gd name="connsiteX2" fmla="*/ 757064 w 1260162"/>
                  <a:gd name="connsiteY2" fmla="*/ 559220 h 1806581"/>
                  <a:gd name="connsiteX3" fmla="*/ 1260162 w 1260162"/>
                  <a:gd name="connsiteY3" fmla="*/ 1176500 h 1806581"/>
                  <a:gd name="connsiteX4" fmla="*/ 630081 w 1260162"/>
                  <a:gd name="connsiteY4" fmla="*/ 1806581 h 1806581"/>
                  <a:gd name="connsiteX5" fmla="*/ 0 w 1260162"/>
                  <a:gd name="connsiteY5" fmla="*/ 1176500 h 1806581"/>
                  <a:gd name="connsiteX6" fmla="*/ 503098 w 1260162"/>
                  <a:gd name="connsiteY6" fmla="*/ 559220 h 1806581"/>
                  <a:gd name="connsiteX7" fmla="*/ 536883 w 1260162"/>
                  <a:gd name="connsiteY7" fmla="*/ 555814 h 180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162" h="1806581">
                    <a:moveTo>
                      <a:pt x="634862" y="0"/>
                    </a:moveTo>
                    <a:lnTo>
                      <a:pt x="733013" y="556796"/>
                    </a:lnTo>
                    <a:lnTo>
                      <a:pt x="757064" y="559220"/>
                    </a:lnTo>
                    <a:cubicBezTo>
                      <a:pt x="1044182" y="617973"/>
                      <a:pt x="1260162" y="872014"/>
                      <a:pt x="1260162" y="1176500"/>
                    </a:cubicBezTo>
                    <a:cubicBezTo>
                      <a:pt x="1260162" y="1524484"/>
                      <a:pt x="978065" y="1806581"/>
                      <a:pt x="630081" y="1806581"/>
                    </a:cubicBezTo>
                    <a:cubicBezTo>
                      <a:pt x="282097" y="1806581"/>
                      <a:pt x="0" y="1524484"/>
                      <a:pt x="0" y="1176500"/>
                    </a:cubicBezTo>
                    <a:cubicBezTo>
                      <a:pt x="0" y="872014"/>
                      <a:pt x="215981" y="617973"/>
                      <a:pt x="503098" y="559220"/>
                    </a:cubicBezTo>
                    <a:lnTo>
                      <a:pt x="536883" y="555814"/>
                    </a:lnTo>
                    <a:close/>
                  </a:path>
                </a:pathLst>
              </a:custGeom>
              <a:ln>
                <a:no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zh-TW" altLang="en-US"/>
              </a:p>
            </p:txBody>
          </p:sp>
          <p:sp>
            <p:nvSpPr>
              <p:cNvPr id="102" name="手繪多邊形 15"/>
              <p:cNvSpPr/>
              <p:nvPr/>
            </p:nvSpPr>
            <p:spPr>
              <a:xfrm rot="8100000">
                <a:off x="3807895" y="2430089"/>
                <a:ext cx="1083880" cy="1553860"/>
              </a:xfrm>
              <a:custGeom>
                <a:avLst/>
                <a:gdLst>
                  <a:gd name="connsiteX0" fmla="*/ 634862 w 1260162"/>
                  <a:gd name="connsiteY0" fmla="*/ 0 h 1806581"/>
                  <a:gd name="connsiteX1" fmla="*/ 733013 w 1260162"/>
                  <a:gd name="connsiteY1" fmla="*/ 556796 h 1806581"/>
                  <a:gd name="connsiteX2" fmla="*/ 757064 w 1260162"/>
                  <a:gd name="connsiteY2" fmla="*/ 559220 h 1806581"/>
                  <a:gd name="connsiteX3" fmla="*/ 1260162 w 1260162"/>
                  <a:gd name="connsiteY3" fmla="*/ 1176500 h 1806581"/>
                  <a:gd name="connsiteX4" fmla="*/ 630081 w 1260162"/>
                  <a:gd name="connsiteY4" fmla="*/ 1806581 h 1806581"/>
                  <a:gd name="connsiteX5" fmla="*/ 0 w 1260162"/>
                  <a:gd name="connsiteY5" fmla="*/ 1176500 h 1806581"/>
                  <a:gd name="connsiteX6" fmla="*/ 503098 w 1260162"/>
                  <a:gd name="connsiteY6" fmla="*/ 559220 h 1806581"/>
                  <a:gd name="connsiteX7" fmla="*/ 536883 w 1260162"/>
                  <a:gd name="connsiteY7" fmla="*/ 555814 h 180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162" h="1806581">
                    <a:moveTo>
                      <a:pt x="634862" y="0"/>
                    </a:moveTo>
                    <a:lnTo>
                      <a:pt x="733013" y="556796"/>
                    </a:lnTo>
                    <a:lnTo>
                      <a:pt x="757064" y="559220"/>
                    </a:lnTo>
                    <a:cubicBezTo>
                      <a:pt x="1044182" y="617973"/>
                      <a:pt x="1260162" y="872014"/>
                      <a:pt x="1260162" y="1176500"/>
                    </a:cubicBezTo>
                    <a:cubicBezTo>
                      <a:pt x="1260162" y="1524484"/>
                      <a:pt x="978065" y="1806581"/>
                      <a:pt x="630081" y="1806581"/>
                    </a:cubicBezTo>
                    <a:cubicBezTo>
                      <a:pt x="282097" y="1806581"/>
                      <a:pt x="0" y="1524484"/>
                      <a:pt x="0" y="1176500"/>
                    </a:cubicBezTo>
                    <a:cubicBezTo>
                      <a:pt x="0" y="872014"/>
                      <a:pt x="215981" y="617973"/>
                      <a:pt x="503098" y="559220"/>
                    </a:cubicBezTo>
                    <a:lnTo>
                      <a:pt x="536883" y="555814"/>
                    </a:lnTo>
                    <a:close/>
                  </a:path>
                </a:pathLst>
              </a:cu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zh-TW" altLang="en-US"/>
              </a:p>
            </p:txBody>
          </p:sp>
          <p:sp>
            <p:nvSpPr>
              <p:cNvPr id="103" name="手繪多邊形 16"/>
              <p:cNvSpPr/>
              <p:nvPr/>
            </p:nvSpPr>
            <p:spPr>
              <a:xfrm rot="18900000">
                <a:off x="6190724" y="4621429"/>
                <a:ext cx="1083880" cy="1553861"/>
              </a:xfrm>
              <a:custGeom>
                <a:avLst/>
                <a:gdLst>
                  <a:gd name="connsiteX0" fmla="*/ 634862 w 1260162"/>
                  <a:gd name="connsiteY0" fmla="*/ 0 h 1806581"/>
                  <a:gd name="connsiteX1" fmla="*/ 733013 w 1260162"/>
                  <a:gd name="connsiteY1" fmla="*/ 556796 h 1806581"/>
                  <a:gd name="connsiteX2" fmla="*/ 757064 w 1260162"/>
                  <a:gd name="connsiteY2" fmla="*/ 559220 h 1806581"/>
                  <a:gd name="connsiteX3" fmla="*/ 1260162 w 1260162"/>
                  <a:gd name="connsiteY3" fmla="*/ 1176500 h 1806581"/>
                  <a:gd name="connsiteX4" fmla="*/ 630081 w 1260162"/>
                  <a:gd name="connsiteY4" fmla="*/ 1806581 h 1806581"/>
                  <a:gd name="connsiteX5" fmla="*/ 0 w 1260162"/>
                  <a:gd name="connsiteY5" fmla="*/ 1176500 h 1806581"/>
                  <a:gd name="connsiteX6" fmla="*/ 503098 w 1260162"/>
                  <a:gd name="connsiteY6" fmla="*/ 559220 h 1806581"/>
                  <a:gd name="connsiteX7" fmla="*/ 536883 w 1260162"/>
                  <a:gd name="connsiteY7" fmla="*/ 555814 h 180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162" h="1806581">
                    <a:moveTo>
                      <a:pt x="634862" y="0"/>
                    </a:moveTo>
                    <a:lnTo>
                      <a:pt x="733013" y="556796"/>
                    </a:lnTo>
                    <a:lnTo>
                      <a:pt x="757064" y="559220"/>
                    </a:lnTo>
                    <a:cubicBezTo>
                      <a:pt x="1044182" y="617973"/>
                      <a:pt x="1260162" y="872014"/>
                      <a:pt x="1260162" y="1176500"/>
                    </a:cubicBezTo>
                    <a:cubicBezTo>
                      <a:pt x="1260162" y="1524484"/>
                      <a:pt x="978065" y="1806581"/>
                      <a:pt x="630081" y="1806581"/>
                    </a:cubicBezTo>
                    <a:cubicBezTo>
                      <a:pt x="282097" y="1806581"/>
                      <a:pt x="0" y="1524484"/>
                      <a:pt x="0" y="1176500"/>
                    </a:cubicBezTo>
                    <a:cubicBezTo>
                      <a:pt x="0" y="872014"/>
                      <a:pt x="215981" y="617973"/>
                      <a:pt x="503098" y="559220"/>
                    </a:cubicBezTo>
                    <a:lnTo>
                      <a:pt x="536883" y="555814"/>
                    </a:lnTo>
                    <a:close/>
                  </a:path>
                </a:pathLst>
              </a:custGeom>
              <a:solidFill>
                <a:srgbClr val="F26D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4" name="手繪多邊形 18"/>
              <p:cNvSpPr/>
              <p:nvPr/>
            </p:nvSpPr>
            <p:spPr>
              <a:xfrm rot="13500000">
                <a:off x="6190724" y="2430089"/>
                <a:ext cx="1083880" cy="1553861"/>
              </a:xfrm>
              <a:custGeom>
                <a:avLst/>
                <a:gdLst>
                  <a:gd name="connsiteX0" fmla="*/ 634862 w 1260162"/>
                  <a:gd name="connsiteY0" fmla="*/ 0 h 1806581"/>
                  <a:gd name="connsiteX1" fmla="*/ 733013 w 1260162"/>
                  <a:gd name="connsiteY1" fmla="*/ 556796 h 1806581"/>
                  <a:gd name="connsiteX2" fmla="*/ 757064 w 1260162"/>
                  <a:gd name="connsiteY2" fmla="*/ 559220 h 1806581"/>
                  <a:gd name="connsiteX3" fmla="*/ 1260162 w 1260162"/>
                  <a:gd name="connsiteY3" fmla="*/ 1176500 h 1806581"/>
                  <a:gd name="connsiteX4" fmla="*/ 630081 w 1260162"/>
                  <a:gd name="connsiteY4" fmla="*/ 1806581 h 1806581"/>
                  <a:gd name="connsiteX5" fmla="*/ 0 w 1260162"/>
                  <a:gd name="connsiteY5" fmla="*/ 1176500 h 1806581"/>
                  <a:gd name="connsiteX6" fmla="*/ 503098 w 1260162"/>
                  <a:gd name="connsiteY6" fmla="*/ 559220 h 1806581"/>
                  <a:gd name="connsiteX7" fmla="*/ 536883 w 1260162"/>
                  <a:gd name="connsiteY7" fmla="*/ 555814 h 180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162" h="1806581">
                    <a:moveTo>
                      <a:pt x="634862" y="0"/>
                    </a:moveTo>
                    <a:lnTo>
                      <a:pt x="733013" y="556796"/>
                    </a:lnTo>
                    <a:lnTo>
                      <a:pt x="757064" y="559220"/>
                    </a:lnTo>
                    <a:cubicBezTo>
                      <a:pt x="1044182" y="617973"/>
                      <a:pt x="1260162" y="872014"/>
                      <a:pt x="1260162" y="1176500"/>
                    </a:cubicBezTo>
                    <a:cubicBezTo>
                      <a:pt x="1260162" y="1524484"/>
                      <a:pt x="978065" y="1806581"/>
                      <a:pt x="630081" y="1806581"/>
                    </a:cubicBezTo>
                    <a:cubicBezTo>
                      <a:pt x="282097" y="1806581"/>
                      <a:pt x="0" y="1524484"/>
                      <a:pt x="0" y="1176500"/>
                    </a:cubicBezTo>
                    <a:cubicBezTo>
                      <a:pt x="0" y="872014"/>
                      <a:pt x="215981" y="617973"/>
                      <a:pt x="503098" y="559220"/>
                    </a:cubicBezTo>
                    <a:lnTo>
                      <a:pt x="536883" y="555814"/>
                    </a:lnTo>
                    <a:close/>
                  </a:path>
                </a:pathLst>
              </a:custGeom>
              <a:solidFill>
                <a:srgbClr val="E1B8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5" name="手繪多邊形 19"/>
              <p:cNvSpPr/>
              <p:nvPr/>
            </p:nvSpPr>
            <p:spPr>
              <a:xfrm rot="2700000">
                <a:off x="3807895" y="4621429"/>
                <a:ext cx="1083880" cy="1553861"/>
              </a:xfrm>
              <a:custGeom>
                <a:avLst/>
                <a:gdLst>
                  <a:gd name="connsiteX0" fmla="*/ 634862 w 1260162"/>
                  <a:gd name="connsiteY0" fmla="*/ 0 h 1806581"/>
                  <a:gd name="connsiteX1" fmla="*/ 733013 w 1260162"/>
                  <a:gd name="connsiteY1" fmla="*/ 556796 h 1806581"/>
                  <a:gd name="connsiteX2" fmla="*/ 757064 w 1260162"/>
                  <a:gd name="connsiteY2" fmla="*/ 559220 h 1806581"/>
                  <a:gd name="connsiteX3" fmla="*/ 1260162 w 1260162"/>
                  <a:gd name="connsiteY3" fmla="*/ 1176500 h 1806581"/>
                  <a:gd name="connsiteX4" fmla="*/ 630081 w 1260162"/>
                  <a:gd name="connsiteY4" fmla="*/ 1806581 h 1806581"/>
                  <a:gd name="connsiteX5" fmla="*/ 0 w 1260162"/>
                  <a:gd name="connsiteY5" fmla="*/ 1176500 h 1806581"/>
                  <a:gd name="connsiteX6" fmla="*/ 503098 w 1260162"/>
                  <a:gd name="connsiteY6" fmla="*/ 559220 h 1806581"/>
                  <a:gd name="connsiteX7" fmla="*/ 536883 w 1260162"/>
                  <a:gd name="connsiteY7" fmla="*/ 555814 h 180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162" h="1806581">
                    <a:moveTo>
                      <a:pt x="634862" y="0"/>
                    </a:moveTo>
                    <a:lnTo>
                      <a:pt x="733013" y="556796"/>
                    </a:lnTo>
                    <a:lnTo>
                      <a:pt x="757064" y="559220"/>
                    </a:lnTo>
                    <a:cubicBezTo>
                      <a:pt x="1044182" y="617973"/>
                      <a:pt x="1260162" y="872014"/>
                      <a:pt x="1260162" y="1176500"/>
                    </a:cubicBezTo>
                    <a:cubicBezTo>
                      <a:pt x="1260162" y="1524484"/>
                      <a:pt x="978065" y="1806581"/>
                      <a:pt x="630081" y="1806581"/>
                    </a:cubicBezTo>
                    <a:cubicBezTo>
                      <a:pt x="282097" y="1806581"/>
                      <a:pt x="0" y="1524484"/>
                      <a:pt x="0" y="1176500"/>
                    </a:cubicBezTo>
                    <a:cubicBezTo>
                      <a:pt x="0" y="872014"/>
                      <a:pt x="215981" y="617973"/>
                      <a:pt x="503098" y="559220"/>
                    </a:cubicBezTo>
                    <a:lnTo>
                      <a:pt x="536883" y="5558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6" name="文本框 24"/>
              <p:cNvSpPr txBox="1"/>
              <p:nvPr/>
            </p:nvSpPr>
            <p:spPr>
              <a:xfrm>
                <a:off x="194533" y="3933089"/>
                <a:ext cx="2856519" cy="481645"/>
              </a:xfrm>
              <a:prstGeom prst="rect">
                <a:avLst/>
              </a:prstGeom>
              <a:noFill/>
            </p:spPr>
            <p:txBody>
              <a:bodyPr wrap="square" rtlCol="0">
                <a:spAutoFit/>
              </a:bodyPr>
              <a:lstStyle/>
              <a:p>
                <a:pPr algn="r">
                  <a:lnSpc>
                    <a:spcPct val="120000"/>
                  </a:lnSpc>
                </a:pPr>
                <a:r>
                  <a:rPr lang="zh-CN" altLang="en-US" sz="1600" b="1" dirty="0" smtClean="0">
                    <a:solidFill>
                      <a:schemeClr val="accent3">
                        <a:lumMod val="75000"/>
                      </a:schemeClr>
                    </a:solidFill>
                  </a:rPr>
                  <a:t>地图</a:t>
                </a:r>
                <a:endParaRPr lang="en-US" altLang="zh-CN" sz="1600" b="1" dirty="0" smtClean="0">
                  <a:solidFill>
                    <a:schemeClr val="accent3">
                      <a:lumMod val="75000"/>
                    </a:schemeClr>
                  </a:solidFill>
                </a:endParaRPr>
              </a:p>
            </p:txBody>
          </p:sp>
          <p:sp>
            <p:nvSpPr>
              <p:cNvPr id="107" name="文本框 25"/>
              <p:cNvSpPr txBox="1"/>
              <p:nvPr/>
            </p:nvSpPr>
            <p:spPr>
              <a:xfrm>
                <a:off x="8018079" y="3946165"/>
                <a:ext cx="2856517" cy="509085"/>
              </a:xfrm>
              <a:prstGeom prst="rect">
                <a:avLst/>
              </a:prstGeom>
              <a:noFill/>
            </p:spPr>
            <p:txBody>
              <a:bodyPr wrap="square" rtlCol="0">
                <a:spAutoFit/>
              </a:bodyPr>
              <a:lstStyle/>
              <a:p>
                <a:pPr>
                  <a:lnSpc>
                    <a:spcPct val="120000"/>
                  </a:lnSpc>
                </a:pPr>
                <a:r>
                  <a:rPr lang="zh-CN" altLang="en-US" sz="1600" b="1" dirty="0" smtClean="0">
                    <a:solidFill>
                      <a:srgbClr val="F8841D"/>
                    </a:solidFill>
                  </a:rPr>
                  <a:t>微站</a:t>
                </a:r>
              </a:p>
            </p:txBody>
          </p:sp>
          <p:sp>
            <p:nvSpPr>
              <p:cNvPr id="108" name="文本框 26"/>
              <p:cNvSpPr txBox="1"/>
              <p:nvPr/>
            </p:nvSpPr>
            <p:spPr>
              <a:xfrm>
                <a:off x="7468415" y="2679908"/>
                <a:ext cx="2856517" cy="509085"/>
              </a:xfrm>
              <a:prstGeom prst="rect">
                <a:avLst/>
              </a:prstGeom>
              <a:noFill/>
            </p:spPr>
            <p:txBody>
              <a:bodyPr wrap="square" rtlCol="0">
                <a:spAutoFit/>
              </a:bodyPr>
              <a:lstStyle/>
              <a:p>
                <a:pPr>
                  <a:lnSpc>
                    <a:spcPct val="120000"/>
                  </a:lnSpc>
                </a:pPr>
                <a:r>
                  <a:rPr lang="en-US" altLang="zh-CN" sz="1600" b="1" dirty="0" smtClean="0">
                    <a:solidFill>
                      <a:srgbClr val="E1B805"/>
                    </a:solidFill>
                  </a:rPr>
                  <a:t>APP</a:t>
                </a:r>
              </a:p>
            </p:txBody>
          </p:sp>
          <p:sp>
            <p:nvSpPr>
              <p:cNvPr id="109" name="文本框 27"/>
              <p:cNvSpPr txBox="1"/>
              <p:nvPr/>
            </p:nvSpPr>
            <p:spPr>
              <a:xfrm>
                <a:off x="791689" y="2629757"/>
                <a:ext cx="2856517" cy="481645"/>
              </a:xfrm>
              <a:prstGeom prst="rect">
                <a:avLst/>
              </a:prstGeom>
              <a:noFill/>
            </p:spPr>
            <p:txBody>
              <a:bodyPr wrap="square" rtlCol="0">
                <a:spAutoFit/>
              </a:bodyPr>
              <a:lstStyle/>
              <a:p>
                <a:pPr algn="r">
                  <a:lnSpc>
                    <a:spcPct val="120000"/>
                  </a:lnSpc>
                </a:pPr>
                <a:r>
                  <a:rPr lang="zh-CN" altLang="en-US" sz="1600" b="1" dirty="0" smtClean="0">
                    <a:solidFill>
                      <a:schemeClr val="accent4">
                        <a:lumMod val="75000"/>
                      </a:schemeClr>
                    </a:solidFill>
                  </a:rPr>
                  <a:t>微博</a:t>
                </a:r>
                <a:endParaRPr lang="en-US" altLang="zh-CN" sz="1600" b="1" dirty="0" smtClean="0">
                  <a:solidFill>
                    <a:schemeClr val="accent4">
                      <a:lumMod val="75000"/>
                    </a:schemeClr>
                  </a:solidFill>
                </a:endParaRPr>
              </a:p>
            </p:txBody>
          </p:sp>
          <p:sp>
            <p:nvSpPr>
              <p:cNvPr id="110" name="文本框 28"/>
              <p:cNvSpPr txBox="1"/>
              <p:nvPr/>
            </p:nvSpPr>
            <p:spPr>
              <a:xfrm>
                <a:off x="4147804" y="1507330"/>
                <a:ext cx="2856517" cy="481645"/>
              </a:xfrm>
              <a:prstGeom prst="rect">
                <a:avLst/>
              </a:prstGeom>
              <a:noFill/>
            </p:spPr>
            <p:txBody>
              <a:bodyPr wrap="square" rtlCol="0">
                <a:spAutoFit/>
              </a:bodyPr>
              <a:lstStyle/>
              <a:p>
                <a:pPr algn="ctr">
                  <a:lnSpc>
                    <a:spcPct val="120000"/>
                  </a:lnSpc>
                </a:pPr>
                <a:r>
                  <a:rPr lang="zh-CN" altLang="en-US" sz="1600" b="1" dirty="0">
                    <a:solidFill>
                      <a:schemeClr val="accent5">
                        <a:lumMod val="75000"/>
                      </a:schemeClr>
                    </a:solidFill>
                  </a:rPr>
                  <a:t>微信</a:t>
                </a:r>
                <a:endParaRPr lang="en-US" altLang="zh-CN" sz="1600" b="1" dirty="0" smtClean="0">
                  <a:solidFill>
                    <a:schemeClr val="accent5">
                      <a:lumMod val="75000"/>
                    </a:schemeClr>
                  </a:solidFill>
                </a:endParaRPr>
              </a:p>
            </p:txBody>
          </p:sp>
          <p:sp>
            <p:nvSpPr>
              <p:cNvPr id="111" name="文本框 29"/>
              <p:cNvSpPr txBox="1"/>
              <p:nvPr/>
            </p:nvSpPr>
            <p:spPr>
              <a:xfrm>
                <a:off x="791687" y="5347201"/>
                <a:ext cx="2856517" cy="481645"/>
              </a:xfrm>
              <a:prstGeom prst="rect">
                <a:avLst/>
              </a:prstGeom>
              <a:noFill/>
            </p:spPr>
            <p:txBody>
              <a:bodyPr wrap="square" rtlCol="0">
                <a:spAutoFit/>
              </a:bodyPr>
              <a:lstStyle/>
              <a:p>
                <a:pPr algn="r">
                  <a:lnSpc>
                    <a:spcPct val="120000"/>
                  </a:lnSpc>
                </a:pPr>
                <a:r>
                  <a:rPr lang="zh-CN" altLang="en-US" sz="1600" b="1" dirty="0" smtClean="0">
                    <a:solidFill>
                      <a:schemeClr val="accent2">
                        <a:lumMod val="75000"/>
                      </a:schemeClr>
                    </a:solidFill>
                  </a:rPr>
                  <a:t>电话</a:t>
                </a:r>
                <a:endParaRPr lang="en-US" altLang="zh-CN" sz="1600" b="1" dirty="0" smtClean="0">
                  <a:solidFill>
                    <a:schemeClr val="accent2">
                      <a:lumMod val="75000"/>
                    </a:schemeClr>
                  </a:solidFill>
                </a:endParaRPr>
              </a:p>
            </p:txBody>
          </p:sp>
          <p:sp>
            <p:nvSpPr>
              <p:cNvPr id="112" name="文本框 30"/>
              <p:cNvSpPr txBox="1"/>
              <p:nvPr/>
            </p:nvSpPr>
            <p:spPr>
              <a:xfrm>
                <a:off x="7468415" y="5347201"/>
                <a:ext cx="2856517" cy="509085"/>
              </a:xfrm>
              <a:prstGeom prst="rect">
                <a:avLst/>
              </a:prstGeom>
              <a:noFill/>
            </p:spPr>
            <p:txBody>
              <a:bodyPr wrap="square" rtlCol="0">
                <a:spAutoFit/>
              </a:bodyPr>
              <a:lstStyle/>
              <a:p>
                <a:pPr>
                  <a:lnSpc>
                    <a:spcPct val="120000"/>
                  </a:lnSpc>
                </a:pPr>
                <a:r>
                  <a:rPr lang="zh-CN" altLang="en-US" sz="1600" b="1" dirty="0" smtClean="0">
                    <a:solidFill>
                      <a:srgbClr val="F26D64"/>
                    </a:solidFill>
                  </a:rPr>
                  <a:t>微店</a:t>
                </a:r>
                <a:endParaRPr lang="en-US" altLang="zh-CN" sz="1600" b="1" dirty="0" smtClean="0">
                  <a:solidFill>
                    <a:srgbClr val="F26D64"/>
                  </a:solidFill>
                </a:endParaRPr>
              </a:p>
            </p:txBody>
          </p:sp>
          <p:sp>
            <p:nvSpPr>
              <p:cNvPr id="113" name="文本框 28"/>
              <p:cNvSpPr txBox="1"/>
              <p:nvPr/>
            </p:nvSpPr>
            <p:spPr>
              <a:xfrm>
                <a:off x="4140040" y="6562207"/>
                <a:ext cx="2856519" cy="509085"/>
              </a:xfrm>
              <a:prstGeom prst="rect">
                <a:avLst/>
              </a:prstGeom>
              <a:noFill/>
            </p:spPr>
            <p:txBody>
              <a:bodyPr wrap="square" rtlCol="0">
                <a:spAutoFit/>
              </a:bodyPr>
              <a:lstStyle/>
              <a:p>
                <a:pPr algn="ctr">
                  <a:lnSpc>
                    <a:spcPct val="120000"/>
                  </a:lnSpc>
                </a:pPr>
                <a:r>
                  <a:rPr lang="zh-CN" altLang="en-US" sz="1600" b="1" dirty="0" smtClean="0">
                    <a:solidFill>
                      <a:srgbClr val="AA7B51"/>
                    </a:solidFill>
                  </a:rPr>
                  <a:t>其他</a:t>
                </a:r>
                <a:endParaRPr lang="en-US" altLang="zh-CN" sz="1600" b="1" dirty="0" smtClean="0">
                  <a:solidFill>
                    <a:srgbClr val="AA7B51"/>
                  </a:solidFill>
                </a:endParaRPr>
              </a:p>
            </p:txBody>
          </p:sp>
        </p:grpSp>
        <p:pic>
          <p:nvPicPr>
            <p:cNvPr id="89" name="图片 8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62872" y="1448059"/>
              <a:ext cx="799200" cy="799199"/>
            </a:xfrm>
            <a:prstGeom prst="rect">
              <a:avLst/>
            </a:prstGeom>
          </p:spPr>
        </p:pic>
        <p:pic>
          <p:nvPicPr>
            <p:cNvPr id="90" name="图片 8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67885" y="1860495"/>
              <a:ext cx="799200" cy="799200"/>
            </a:xfrm>
            <a:prstGeom prst="rect">
              <a:avLst/>
            </a:prstGeom>
          </p:spPr>
        </p:pic>
        <p:pic>
          <p:nvPicPr>
            <p:cNvPr id="91" name="图片 9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34611" y="3220395"/>
              <a:ext cx="615384" cy="615384"/>
            </a:xfrm>
            <a:prstGeom prst="rect">
              <a:avLst/>
            </a:prstGeom>
          </p:spPr>
        </p:pic>
        <p:pic>
          <p:nvPicPr>
            <p:cNvPr id="92" name="图片 9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04091" y="4426997"/>
              <a:ext cx="799200" cy="799200"/>
            </a:xfrm>
            <a:prstGeom prst="rect">
              <a:avLst/>
            </a:prstGeom>
          </p:spPr>
        </p:pic>
        <p:pic>
          <p:nvPicPr>
            <p:cNvPr id="93" name="图片 9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28869" y="3107715"/>
              <a:ext cx="799200" cy="799200"/>
            </a:xfrm>
            <a:prstGeom prst="rect">
              <a:avLst/>
            </a:prstGeom>
          </p:spPr>
        </p:pic>
        <p:pic>
          <p:nvPicPr>
            <p:cNvPr id="94" name="图片 9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386838" y="4426997"/>
              <a:ext cx="799200" cy="799200"/>
            </a:xfrm>
            <a:prstGeom prst="rect">
              <a:avLst/>
            </a:prstGeom>
          </p:spPr>
        </p:pic>
        <p:sp>
          <p:nvSpPr>
            <p:cNvPr id="95" name="手繪多邊形 12"/>
            <p:cNvSpPr/>
            <p:nvPr/>
          </p:nvSpPr>
          <p:spPr>
            <a:xfrm rot="10800000" flipH="1" flipV="1">
              <a:off x="3628295" y="4257779"/>
              <a:ext cx="1083880" cy="1553861"/>
            </a:xfrm>
            <a:custGeom>
              <a:avLst/>
              <a:gdLst>
                <a:gd name="connsiteX0" fmla="*/ 634862 w 1260162"/>
                <a:gd name="connsiteY0" fmla="*/ 0 h 1806581"/>
                <a:gd name="connsiteX1" fmla="*/ 733013 w 1260162"/>
                <a:gd name="connsiteY1" fmla="*/ 556796 h 1806581"/>
                <a:gd name="connsiteX2" fmla="*/ 757064 w 1260162"/>
                <a:gd name="connsiteY2" fmla="*/ 559220 h 1806581"/>
                <a:gd name="connsiteX3" fmla="*/ 1260162 w 1260162"/>
                <a:gd name="connsiteY3" fmla="*/ 1176500 h 1806581"/>
                <a:gd name="connsiteX4" fmla="*/ 630081 w 1260162"/>
                <a:gd name="connsiteY4" fmla="*/ 1806581 h 1806581"/>
                <a:gd name="connsiteX5" fmla="*/ 0 w 1260162"/>
                <a:gd name="connsiteY5" fmla="*/ 1176500 h 1806581"/>
                <a:gd name="connsiteX6" fmla="*/ 503098 w 1260162"/>
                <a:gd name="connsiteY6" fmla="*/ 559220 h 1806581"/>
                <a:gd name="connsiteX7" fmla="*/ 536883 w 1260162"/>
                <a:gd name="connsiteY7" fmla="*/ 555814 h 180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162" h="1806581">
                  <a:moveTo>
                    <a:pt x="634862" y="0"/>
                  </a:moveTo>
                  <a:lnTo>
                    <a:pt x="733013" y="556796"/>
                  </a:lnTo>
                  <a:lnTo>
                    <a:pt x="757064" y="559220"/>
                  </a:lnTo>
                  <a:cubicBezTo>
                    <a:pt x="1044182" y="617973"/>
                    <a:pt x="1260162" y="872014"/>
                    <a:pt x="1260162" y="1176500"/>
                  </a:cubicBezTo>
                  <a:cubicBezTo>
                    <a:pt x="1260162" y="1524484"/>
                    <a:pt x="978065" y="1806581"/>
                    <a:pt x="630081" y="1806581"/>
                  </a:cubicBezTo>
                  <a:cubicBezTo>
                    <a:pt x="282097" y="1806581"/>
                    <a:pt x="0" y="1524484"/>
                    <a:pt x="0" y="1176500"/>
                  </a:cubicBezTo>
                  <a:cubicBezTo>
                    <a:pt x="0" y="872014"/>
                    <a:pt x="215981" y="617973"/>
                    <a:pt x="503098" y="559220"/>
                  </a:cubicBezTo>
                  <a:lnTo>
                    <a:pt x="536883" y="555814"/>
                  </a:lnTo>
                  <a:close/>
                </a:path>
              </a:pathLst>
            </a:custGeom>
            <a:solidFill>
              <a:srgbClr val="E187B0"/>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zh-TW" altLang="en-US"/>
            </a:p>
          </p:txBody>
        </p:sp>
        <p:pic>
          <p:nvPicPr>
            <p:cNvPr id="96" name="图片 9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70634" y="4883767"/>
              <a:ext cx="799200" cy="799200"/>
            </a:xfrm>
            <a:prstGeom prst="rect">
              <a:avLst/>
            </a:prstGeom>
          </p:spPr>
        </p:pic>
        <p:pic>
          <p:nvPicPr>
            <p:cNvPr id="97" name="图片 9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165744" y="1937424"/>
              <a:ext cx="686191" cy="686190"/>
            </a:xfrm>
            <a:prstGeom prst="rect">
              <a:avLst/>
            </a:prstGeom>
          </p:spPr>
        </p:pic>
      </p:grpSp>
      <p:pic>
        <p:nvPicPr>
          <p:cNvPr id="115" name="Picture 22" descr="http://www.rntd.cn/templets/pscn/images/dianshouji/shouji--logo.png"/>
          <p:cNvPicPr>
            <a:picLocks noChangeAspect="1" noChangeArrowheads="1"/>
          </p:cNvPicPr>
          <p:nvPr/>
        </p:nvPicPr>
        <p:blipFill>
          <a:blip r:embed="rId14" cstate="print">
            <a:clrChange>
              <a:clrFrom>
                <a:srgbClr val="FFFFFF"/>
              </a:clrFrom>
              <a:clrTo>
                <a:srgbClr val="FFFFFF">
                  <a:alpha val="0"/>
                </a:srgbClr>
              </a:clrTo>
            </a:clrChange>
            <a:biLevel thresh="25000"/>
            <a:extLst>
              <a:ext uri="{28A0092B-C50C-407E-A947-70E740481C1C}">
                <a14:useLocalDpi xmlns:a14="http://schemas.microsoft.com/office/drawing/2010/main" val="0"/>
              </a:ext>
            </a:extLst>
          </a:blip>
          <a:srcRect/>
          <a:stretch>
            <a:fillRect/>
          </a:stretch>
        </p:blipFill>
        <p:spPr bwMode="auto">
          <a:xfrm>
            <a:off x="4411091" y="2280571"/>
            <a:ext cx="369886" cy="200737"/>
          </a:xfrm>
          <a:prstGeom prst="rect">
            <a:avLst/>
          </a:prstGeom>
          <a:noFill/>
          <a:extLst>
            <a:ext uri="{909E8E84-426E-40DD-AFC4-6F175D3DCCD1}">
              <a14:hiddenFill xmlns:a14="http://schemas.microsoft.com/office/drawing/2010/main">
                <a:solidFill>
                  <a:srgbClr val="FFFFFF"/>
                </a:solidFill>
              </a14:hiddenFill>
            </a:ext>
          </a:extLst>
        </p:spPr>
      </p:pic>
      <p:sp>
        <p:nvSpPr>
          <p:cNvPr id="116" name="TextBox 115"/>
          <p:cNvSpPr txBox="1"/>
          <p:nvPr/>
        </p:nvSpPr>
        <p:spPr>
          <a:xfrm>
            <a:off x="4416554" y="2481308"/>
            <a:ext cx="428328" cy="553998"/>
          </a:xfrm>
          <a:prstGeom prst="rect">
            <a:avLst/>
          </a:prstGeom>
          <a:noFill/>
        </p:spPr>
        <p:txBody>
          <a:bodyPr wrap="square" rtlCol="0">
            <a:spAutoFit/>
          </a:bodyPr>
          <a:lstStyle/>
          <a:p>
            <a:r>
              <a:rPr lang="zh-CN" altLang="en-US" sz="1000" dirty="0" smtClean="0">
                <a:solidFill>
                  <a:schemeClr val="bg1"/>
                </a:solidFill>
              </a:rPr>
              <a:t>微</a:t>
            </a:r>
            <a:endParaRPr lang="en-US" altLang="zh-CN" sz="1000" dirty="0" smtClean="0">
              <a:solidFill>
                <a:schemeClr val="bg1"/>
              </a:solidFill>
            </a:endParaRPr>
          </a:p>
          <a:p>
            <a:r>
              <a:rPr lang="zh-CN" altLang="en-US" sz="1000" dirty="0" smtClean="0">
                <a:solidFill>
                  <a:schemeClr val="bg1"/>
                </a:solidFill>
              </a:rPr>
              <a:t>入</a:t>
            </a:r>
            <a:endParaRPr lang="en-US" altLang="zh-CN" sz="1000" dirty="0" smtClean="0">
              <a:solidFill>
                <a:schemeClr val="bg1"/>
              </a:solidFill>
            </a:endParaRPr>
          </a:p>
          <a:p>
            <a:r>
              <a:rPr lang="zh-CN" altLang="en-US" sz="1000" dirty="0" smtClean="0">
                <a:solidFill>
                  <a:schemeClr val="bg1"/>
                </a:solidFill>
              </a:rPr>
              <a:t>口</a:t>
            </a:r>
            <a:endParaRPr lang="zh-CN" altLang="en-US" sz="1000" dirty="0">
              <a:solidFill>
                <a:schemeClr val="bg1"/>
              </a:solidFill>
            </a:endParaRPr>
          </a:p>
        </p:txBody>
      </p:sp>
    </p:spTree>
    <p:extLst>
      <p:ext uri="{BB962C8B-B14F-4D97-AF65-F5344CB8AC3E}">
        <p14:creationId xmlns:p14="http://schemas.microsoft.com/office/powerpoint/2010/main" val="26523929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17" name="文本框 10"/>
          <p:cNvSpPr txBox="1">
            <a:spLocks noChangeArrowheads="1"/>
          </p:cNvSpPr>
          <p:nvPr/>
        </p:nvSpPr>
        <p:spPr bwMode="auto">
          <a:xfrm>
            <a:off x="467621" y="282263"/>
            <a:ext cx="4059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r>
              <a:rPr lang="zh-CN" altLang="en-US" b="1" dirty="0" smtClean="0">
                <a:latin typeface="微软雅黑" pitchFamily="34" charset="-122"/>
                <a:ea typeface="微软雅黑" pitchFamily="34" charset="-122"/>
              </a:rPr>
              <a:t>统一标注：</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手机</a:t>
            </a:r>
            <a:r>
              <a:rPr lang="en-US" altLang="zh-CN" b="1" dirty="0" smtClean="0">
                <a:latin typeface="微软雅黑" pitchFamily="34" charset="-122"/>
                <a:ea typeface="微软雅黑" pitchFamily="34" charset="-122"/>
              </a:rPr>
              <a:t>]</a:t>
            </a:r>
            <a:r>
              <a:rPr lang="zh-CN" altLang="zh-CN" b="1" dirty="0" smtClean="0">
                <a:latin typeface="微软雅黑" pitchFamily="34" charset="-122"/>
                <a:ea typeface="微软雅黑" pitchFamily="34" charset="-122"/>
              </a:rPr>
              <a:t>标注</a:t>
            </a:r>
            <a:r>
              <a:rPr lang="zh-CN" altLang="zh-CN" b="1" dirty="0">
                <a:latin typeface="微软雅黑" pitchFamily="34" charset="-122"/>
                <a:ea typeface="微软雅黑" pitchFamily="34" charset="-122"/>
              </a:rPr>
              <a:t>标准</a:t>
            </a:r>
            <a:r>
              <a:rPr lang="zh-CN" altLang="zh-CN" b="1" dirty="0" smtClean="0">
                <a:latin typeface="微软雅黑" pitchFamily="34" charset="-122"/>
                <a:ea typeface="微软雅黑" pitchFamily="34" charset="-122"/>
              </a:rPr>
              <a:t>格式</a:t>
            </a:r>
            <a:endParaRPr lang="zh-CN" altLang="zh-CN" b="1" dirty="0">
              <a:latin typeface="微软雅黑" pitchFamily="34" charset="-122"/>
              <a:ea typeface="微软雅黑" pitchFamily="34" charset="-122"/>
            </a:endParaRPr>
          </a:p>
        </p:txBody>
      </p:sp>
      <p:pic>
        <p:nvPicPr>
          <p:cNvPr id="2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5858"/>
          <a:stretch/>
        </p:blipFill>
        <p:spPr bwMode="auto">
          <a:xfrm>
            <a:off x="298402" y="1347614"/>
            <a:ext cx="8457547" cy="2343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 name="组合 6"/>
          <p:cNvGrpSpPr/>
          <p:nvPr/>
        </p:nvGrpSpPr>
        <p:grpSpPr>
          <a:xfrm>
            <a:off x="107504" y="285427"/>
            <a:ext cx="383705" cy="360041"/>
            <a:chOff x="3635896" y="2092618"/>
            <a:chExt cx="1130424" cy="1060709"/>
          </a:xfrm>
        </p:grpSpPr>
        <p:sp>
          <p:nvSpPr>
            <p:cNvPr id="22" name="等腰三角形 21"/>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119099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graphicFrame>
        <p:nvGraphicFramePr>
          <p:cNvPr id="20" name="表格 19"/>
          <p:cNvGraphicFramePr>
            <a:graphicFrameLocks noGrp="1"/>
          </p:cNvGraphicFramePr>
          <p:nvPr>
            <p:extLst>
              <p:ext uri="{D42A27DB-BD31-4B8C-83A1-F6EECF244321}">
                <p14:modId xmlns:p14="http://schemas.microsoft.com/office/powerpoint/2010/main" val="255168237"/>
              </p:ext>
            </p:extLst>
          </p:nvPr>
        </p:nvGraphicFramePr>
        <p:xfrm>
          <a:off x="1259632" y="1282474"/>
          <a:ext cx="6696744" cy="3487780"/>
        </p:xfrm>
        <a:graphic>
          <a:graphicData uri="http://schemas.openxmlformats.org/drawingml/2006/table">
            <a:tbl>
              <a:tblPr bandRow="1">
                <a:tableStyleId>{BC89EF96-8CEA-46FF-86C4-4CE0E7609802}</a:tableStyleId>
              </a:tblPr>
              <a:tblGrid>
                <a:gridCol w="2232248"/>
                <a:gridCol w="2232248"/>
                <a:gridCol w="2232248"/>
              </a:tblGrid>
              <a:tr h="378820">
                <a:tc>
                  <a:txBody>
                    <a:bodyPr/>
                    <a:lstStyle/>
                    <a:p>
                      <a:pPr algn="ctr"/>
                      <a:r>
                        <a:rPr lang="zh-CN" altLang="en-US" sz="1400" b="1" dirty="0" smtClean="0">
                          <a:solidFill>
                            <a:schemeClr val="bg1"/>
                          </a:solidFill>
                        </a:rPr>
                        <a:t>广告宣传类</a:t>
                      </a:r>
                      <a:endParaRPr lang="zh-CN" altLang="en-US" sz="1400" b="1" dirty="0">
                        <a:solidFill>
                          <a:schemeClr val="bg1"/>
                        </a:solidFill>
                        <a:latin typeface="黑体" pitchFamily="49" charset="-122"/>
                        <a:ea typeface="黑体" pitchFamily="49" charset="-122"/>
                      </a:endParaRPr>
                    </a:p>
                  </a:txBody>
                  <a:tcPr anchor="ctr">
                    <a:solidFill>
                      <a:schemeClr val="tx2">
                        <a:lumMod val="60000"/>
                        <a:lumOff val="40000"/>
                      </a:schemeClr>
                    </a:solidFill>
                  </a:tcPr>
                </a:tc>
                <a:tc>
                  <a:txBody>
                    <a:bodyPr/>
                    <a:lstStyle/>
                    <a:p>
                      <a:pPr algn="ctr"/>
                      <a:r>
                        <a:rPr lang="zh-CN" altLang="en-US" sz="1400" b="1" dirty="0" smtClean="0">
                          <a:solidFill>
                            <a:schemeClr val="bg1"/>
                          </a:solidFill>
                        </a:rPr>
                        <a:t>常规用品类</a:t>
                      </a:r>
                      <a:endParaRPr lang="zh-CN" altLang="en-US" sz="1400" b="1" dirty="0">
                        <a:solidFill>
                          <a:schemeClr val="bg1"/>
                        </a:solidFill>
                        <a:latin typeface="黑体" pitchFamily="49" charset="-122"/>
                        <a:ea typeface="黑体" pitchFamily="49" charset="-122"/>
                      </a:endParaRPr>
                    </a:p>
                  </a:txBody>
                  <a:tcPr anchor="ctr">
                    <a:solidFill>
                      <a:schemeClr val="tx2">
                        <a:lumMod val="60000"/>
                        <a:lumOff val="40000"/>
                      </a:schemeClr>
                    </a:solidFill>
                  </a:tcPr>
                </a:tc>
                <a:tc>
                  <a:txBody>
                    <a:bodyPr/>
                    <a:lstStyle/>
                    <a:p>
                      <a:pPr algn="ctr"/>
                      <a:r>
                        <a:rPr lang="zh-CN" altLang="en-US" sz="1400" b="1" dirty="0" smtClean="0">
                          <a:solidFill>
                            <a:schemeClr val="bg1"/>
                          </a:solidFill>
                        </a:rPr>
                        <a:t>更多相关</a:t>
                      </a:r>
                      <a:endParaRPr lang="zh-CN" altLang="en-US" sz="1400" b="1" dirty="0">
                        <a:solidFill>
                          <a:schemeClr val="bg1"/>
                        </a:solidFill>
                        <a:latin typeface="黑体" pitchFamily="49" charset="-122"/>
                        <a:ea typeface="黑体" pitchFamily="49" charset="-122"/>
                      </a:endParaRPr>
                    </a:p>
                  </a:txBody>
                  <a:tcPr anchor="ctr">
                    <a:solidFill>
                      <a:schemeClr val="tx2">
                        <a:lumMod val="60000"/>
                        <a:lumOff val="40000"/>
                      </a:schemeClr>
                    </a:solidFill>
                  </a:tcPr>
                </a:tc>
              </a:tr>
              <a:tr h="2854672">
                <a:tc>
                  <a:txBody>
                    <a:bodyPr/>
                    <a:lstStyle/>
                    <a:p>
                      <a:pPr algn="ctr">
                        <a:lnSpc>
                          <a:spcPct val="150000"/>
                        </a:lnSpc>
                      </a:pPr>
                      <a:r>
                        <a:rPr lang="zh-CN" altLang="en-US" sz="1200" dirty="0" smtClean="0"/>
                        <a:t>微博</a:t>
                      </a:r>
                      <a:endParaRPr lang="en-US" altLang="zh-CN" sz="1200" dirty="0" smtClean="0"/>
                    </a:p>
                    <a:p>
                      <a:pPr algn="ctr">
                        <a:lnSpc>
                          <a:spcPct val="150000"/>
                        </a:lnSpc>
                      </a:pPr>
                      <a:r>
                        <a:rPr lang="zh-CN" altLang="en-US" sz="1200" dirty="0" smtClean="0"/>
                        <a:t>微信</a:t>
                      </a:r>
                      <a:endParaRPr lang="en-US" altLang="zh-CN" sz="1200" dirty="0" smtClean="0"/>
                    </a:p>
                    <a:p>
                      <a:pPr algn="ctr">
                        <a:lnSpc>
                          <a:spcPct val="150000"/>
                        </a:lnSpc>
                      </a:pPr>
                      <a:r>
                        <a:rPr lang="zh-CN" altLang="en-US" sz="1200" dirty="0" smtClean="0"/>
                        <a:t>视频</a:t>
                      </a:r>
                      <a:endParaRPr lang="en-US" altLang="zh-CN" sz="1200" dirty="0" smtClean="0"/>
                    </a:p>
                    <a:p>
                      <a:pPr algn="ctr">
                        <a:lnSpc>
                          <a:spcPct val="150000"/>
                        </a:lnSpc>
                      </a:pPr>
                      <a:r>
                        <a:rPr lang="zh-CN" altLang="en-US" sz="1200" dirty="0" smtClean="0"/>
                        <a:t>广播</a:t>
                      </a:r>
                      <a:endParaRPr lang="en-US" altLang="zh-CN" sz="1200" dirty="0" smtClean="0"/>
                    </a:p>
                    <a:p>
                      <a:pPr algn="ctr">
                        <a:lnSpc>
                          <a:spcPct val="150000"/>
                        </a:lnSpc>
                      </a:pPr>
                      <a:r>
                        <a:rPr lang="zh-CN" altLang="en-US" sz="1200" dirty="0" smtClean="0"/>
                        <a:t>报刊杂志</a:t>
                      </a:r>
                      <a:endParaRPr lang="en-US" altLang="zh-CN" sz="1200" dirty="0" smtClean="0"/>
                    </a:p>
                    <a:p>
                      <a:pPr algn="ctr">
                        <a:lnSpc>
                          <a:spcPct val="150000"/>
                        </a:lnSpc>
                      </a:pPr>
                      <a:r>
                        <a:rPr lang="zh-CN" altLang="en-US" sz="1200" dirty="0" smtClean="0"/>
                        <a:t>宣传单</a:t>
                      </a:r>
                      <a:r>
                        <a:rPr lang="en-US" altLang="zh-CN" sz="1200" dirty="0" smtClean="0"/>
                        <a:t>/</a:t>
                      </a:r>
                      <a:r>
                        <a:rPr lang="zh-CN" altLang="en-US" sz="1200" dirty="0" smtClean="0"/>
                        <a:t>宣传册</a:t>
                      </a:r>
                      <a:endParaRPr lang="en-US" altLang="zh-CN" sz="1200" dirty="0" smtClean="0"/>
                    </a:p>
                    <a:p>
                      <a:pPr algn="ctr">
                        <a:lnSpc>
                          <a:spcPct val="150000"/>
                        </a:lnSpc>
                      </a:pPr>
                      <a:r>
                        <a:rPr lang="zh-CN" altLang="en-US" sz="1200" dirty="0" smtClean="0"/>
                        <a:t>包装盒</a:t>
                      </a:r>
                      <a:r>
                        <a:rPr lang="en-US" altLang="zh-CN" sz="1200" dirty="0" smtClean="0"/>
                        <a:t>/</a:t>
                      </a:r>
                      <a:r>
                        <a:rPr lang="zh-CN" altLang="en-US" sz="1200" dirty="0" smtClean="0"/>
                        <a:t>袋</a:t>
                      </a:r>
                      <a:r>
                        <a:rPr lang="en-US" altLang="zh-CN" sz="1200" dirty="0" smtClean="0"/>
                        <a:t>/</a:t>
                      </a:r>
                      <a:r>
                        <a:rPr lang="zh-CN" altLang="en-US" sz="1200" dirty="0" smtClean="0"/>
                        <a:t>吊牌</a:t>
                      </a:r>
                      <a:endParaRPr lang="en-US" altLang="zh-CN" sz="1200" dirty="0" smtClean="0"/>
                    </a:p>
                    <a:p>
                      <a:pPr algn="ctr">
                        <a:lnSpc>
                          <a:spcPct val="150000"/>
                        </a:lnSpc>
                      </a:pPr>
                      <a:r>
                        <a:rPr lang="zh-CN" altLang="en-US" sz="1200" dirty="0" smtClean="0"/>
                        <a:t>路牌广告</a:t>
                      </a:r>
                      <a:endParaRPr lang="en-US" altLang="zh-CN" sz="1200" dirty="0" smtClean="0"/>
                    </a:p>
                    <a:p>
                      <a:pPr algn="ctr">
                        <a:lnSpc>
                          <a:spcPct val="150000"/>
                        </a:lnSpc>
                      </a:pPr>
                      <a:r>
                        <a:rPr lang="zh-CN" altLang="en-US" sz="1200" dirty="0" smtClean="0"/>
                        <a:t>车身广告</a:t>
                      </a:r>
                      <a:endParaRPr lang="en-US" altLang="zh-CN" sz="1200" dirty="0" smtClean="0"/>
                    </a:p>
                    <a:p>
                      <a:pPr algn="ctr">
                        <a:lnSpc>
                          <a:spcPct val="150000"/>
                        </a:lnSpc>
                      </a:pPr>
                      <a:r>
                        <a:rPr lang="zh-CN" altLang="en-US" sz="1200" dirty="0" smtClean="0"/>
                        <a:t>横竖条幅</a:t>
                      </a:r>
                      <a:endParaRPr lang="en-US" altLang="zh-CN" sz="1200" dirty="0" smtClean="0"/>
                    </a:p>
                    <a:p>
                      <a:pPr algn="ctr">
                        <a:lnSpc>
                          <a:spcPct val="150000"/>
                        </a:lnSpc>
                      </a:pPr>
                      <a:r>
                        <a:rPr lang="en-US" altLang="zh-CN" sz="1200" dirty="0" smtClean="0"/>
                        <a:t>……</a:t>
                      </a:r>
                      <a:endParaRPr lang="zh-CN" altLang="en-US" sz="1200" b="0" dirty="0">
                        <a:solidFill>
                          <a:schemeClr val="tx1"/>
                        </a:solidFill>
                        <a:latin typeface="黑体" pitchFamily="49" charset="-122"/>
                        <a:ea typeface="黑体" pitchFamily="49" charset="-122"/>
                      </a:endParaRPr>
                    </a:p>
                  </a:txBody>
                  <a:tcPr>
                    <a:solidFill>
                      <a:schemeClr val="bg1"/>
                    </a:solidFill>
                  </a:tcPr>
                </a:tc>
                <a:tc>
                  <a:txBody>
                    <a:bodyPr/>
                    <a:lstStyle/>
                    <a:p>
                      <a:pPr algn="ctr">
                        <a:lnSpc>
                          <a:spcPct val="150000"/>
                        </a:lnSpc>
                      </a:pPr>
                      <a:r>
                        <a:rPr lang="zh-CN" altLang="en-US" sz="1200" dirty="0" smtClean="0"/>
                        <a:t>名片</a:t>
                      </a:r>
                      <a:r>
                        <a:rPr lang="en-US" altLang="zh-CN" sz="1200" dirty="0" smtClean="0"/>
                        <a:t>/</a:t>
                      </a:r>
                      <a:r>
                        <a:rPr lang="zh-CN" altLang="en-US" sz="1200" dirty="0" smtClean="0"/>
                        <a:t>邮件签名</a:t>
                      </a:r>
                      <a:endParaRPr lang="en-US" altLang="zh-CN" sz="1200" dirty="0" smtClean="0"/>
                    </a:p>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1200" dirty="0" smtClean="0"/>
                        <a:t>日历</a:t>
                      </a:r>
                      <a:r>
                        <a:rPr lang="en-US" altLang="zh-CN" sz="1200" dirty="0" smtClean="0"/>
                        <a:t>/ </a:t>
                      </a:r>
                      <a:r>
                        <a:rPr lang="zh-CN" altLang="en-US" sz="1200" dirty="0" smtClean="0"/>
                        <a:t>台历</a:t>
                      </a:r>
                      <a:endParaRPr lang="en-US" altLang="zh-CN" sz="1200" dirty="0" smtClean="0"/>
                    </a:p>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1200" dirty="0" smtClean="0"/>
                        <a:t>贺卡</a:t>
                      </a:r>
                      <a:r>
                        <a:rPr lang="en-US" altLang="zh-CN" sz="1200" dirty="0" smtClean="0"/>
                        <a:t>/</a:t>
                      </a:r>
                      <a:r>
                        <a:rPr lang="zh-CN" altLang="en-US" sz="1200" dirty="0" smtClean="0"/>
                        <a:t>邀请卡</a:t>
                      </a:r>
                      <a:endParaRPr lang="en-US" altLang="zh-CN" sz="1200" dirty="0" smtClean="0"/>
                    </a:p>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1200" dirty="0" smtClean="0"/>
                        <a:t>纸杯</a:t>
                      </a:r>
                      <a:r>
                        <a:rPr lang="en-US" altLang="zh-CN" sz="1200" dirty="0" smtClean="0"/>
                        <a:t>/</a:t>
                      </a:r>
                      <a:r>
                        <a:rPr lang="zh-CN" altLang="en-US" sz="1200" dirty="0" smtClean="0"/>
                        <a:t>茶杯</a:t>
                      </a:r>
                      <a:r>
                        <a:rPr lang="en-US" altLang="zh-CN" sz="1200" dirty="0" smtClean="0"/>
                        <a:t>/</a:t>
                      </a:r>
                      <a:r>
                        <a:rPr lang="zh-CN" altLang="en-US" sz="1200" dirty="0" smtClean="0"/>
                        <a:t>玻璃杯</a:t>
                      </a:r>
                      <a:endParaRPr lang="en-US" altLang="zh-CN" sz="1200" dirty="0" smtClean="0"/>
                    </a:p>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1200" dirty="0" smtClean="0"/>
                        <a:t>胶带</a:t>
                      </a:r>
                      <a:endParaRPr lang="en-US" altLang="zh-CN" sz="1200" dirty="0" smtClean="0"/>
                    </a:p>
                    <a:p>
                      <a:pPr algn="ctr">
                        <a:lnSpc>
                          <a:spcPct val="150000"/>
                        </a:lnSpc>
                      </a:pPr>
                      <a:r>
                        <a:rPr lang="zh-CN" altLang="en-US" sz="1200" dirty="0" smtClean="0"/>
                        <a:t>雨伞</a:t>
                      </a:r>
                      <a:endParaRPr lang="en-US" altLang="zh-CN" sz="1200" dirty="0" smtClean="0"/>
                    </a:p>
                    <a:p>
                      <a:pPr algn="ctr">
                        <a:lnSpc>
                          <a:spcPct val="150000"/>
                        </a:lnSpc>
                      </a:pPr>
                      <a:r>
                        <a:rPr lang="zh-CN" altLang="en-US" sz="1200" dirty="0" smtClean="0"/>
                        <a:t>遮阳伞</a:t>
                      </a:r>
                      <a:endParaRPr lang="en-US" altLang="zh-CN" sz="1200" dirty="0" smtClean="0"/>
                    </a:p>
                    <a:p>
                      <a:pPr algn="ctr">
                        <a:lnSpc>
                          <a:spcPct val="150000"/>
                        </a:lnSpc>
                      </a:pPr>
                      <a:r>
                        <a:rPr lang="zh-CN" altLang="en-US" sz="1200" dirty="0" smtClean="0"/>
                        <a:t>服装</a:t>
                      </a:r>
                      <a:r>
                        <a:rPr lang="en-US" altLang="zh-CN" sz="1200" dirty="0" smtClean="0"/>
                        <a:t>T</a:t>
                      </a:r>
                      <a:r>
                        <a:rPr lang="zh-CN" altLang="en-US" sz="1200" dirty="0" smtClean="0"/>
                        <a:t>恤</a:t>
                      </a:r>
                      <a:endParaRPr lang="en-US" altLang="zh-CN" sz="1200" dirty="0" smtClean="0"/>
                    </a:p>
                    <a:p>
                      <a:pPr algn="ctr">
                        <a:lnSpc>
                          <a:spcPct val="150000"/>
                        </a:lnSpc>
                      </a:pPr>
                      <a:r>
                        <a:rPr lang="zh-CN" altLang="en-US" sz="1200" dirty="0" smtClean="0"/>
                        <a:t>帽子</a:t>
                      </a:r>
                      <a:endParaRPr lang="en-US" altLang="zh-CN" sz="1200" dirty="0" smtClean="0"/>
                    </a:p>
                    <a:p>
                      <a:pPr algn="ctr">
                        <a:lnSpc>
                          <a:spcPct val="150000"/>
                        </a:lnSpc>
                      </a:pPr>
                      <a:r>
                        <a:rPr lang="zh-CN" altLang="en-US" sz="1200" dirty="0" smtClean="0"/>
                        <a:t>背包</a:t>
                      </a:r>
                      <a:endParaRPr lang="en-US" altLang="zh-CN" sz="1200" dirty="0" smtClean="0"/>
                    </a:p>
                    <a:p>
                      <a:pPr algn="ctr">
                        <a:lnSpc>
                          <a:spcPct val="150000"/>
                        </a:lnSpc>
                      </a:pPr>
                      <a:r>
                        <a:rPr lang="en-US" altLang="zh-CN" sz="1200" dirty="0" smtClean="0"/>
                        <a:t>……</a:t>
                      </a:r>
                      <a:endParaRPr lang="en-US" altLang="zh-CN" sz="1200" b="0" dirty="0" smtClean="0">
                        <a:solidFill>
                          <a:schemeClr val="tx1"/>
                        </a:solidFill>
                        <a:latin typeface="黑体" pitchFamily="49" charset="-122"/>
                        <a:ea typeface="黑体" pitchFamily="49" charset="-122"/>
                      </a:endParaRPr>
                    </a:p>
                  </a:txBody>
                  <a:tcPr>
                    <a:solidFill>
                      <a:schemeClr val="bg1"/>
                    </a:solidFill>
                  </a:tcPr>
                </a:tc>
                <a:tc>
                  <a:txBody>
                    <a:bodyPr/>
                    <a:lstStyle/>
                    <a:p>
                      <a:pPr algn="ctr">
                        <a:lnSpc>
                          <a:spcPct val="150000"/>
                        </a:lnSpc>
                      </a:pPr>
                      <a:r>
                        <a:rPr lang="zh-CN" altLang="en-US" sz="1200" dirty="0" smtClean="0"/>
                        <a:t>官网</a:t>
                      </a:r>
                      <a:endParaRPr lang="en-US" altLang="zh-CN" sz="1200" dirty="0" smtClean="0"/>
                    </a:p>
                    <a:p>
                      <a:pPr algn="ctr">
                        <a:lnSpc>
                          <a:spcPct val="150000"/>
                        </a:lnSpc>
                      </a:pPr>
                      <a:r>
                        <a:rPr lang="zh-CN" altLang="en-US" sz="1200" dirty="0" smtClean="0"/>
                        <a:t>店招</a:t>
                      </a:r>
                      <a:endParaRPr lang="en-US" altLang="zh-CN" sz="1200" dirty="0" smtClean="0"/>
                    </a:p>
                    <a:p>
                      <a:pPr algn="ctr">
                        <a:lnSpc>
                          <a:spcPct val="150000"/>
                        </a:lnSpc>
                      </a:pPr>
                      <a:r>
                        <a:rPr lang="zh-CN" altLang="en-US" sz="1200" dirty="0" smtClean="0"/>
                        <a:t>展板</a:t>
                      </a:r>
                      <a:r>
                        <a:rPr lang="en-US" altLang="zh-CN" sz="1200" dirty="0" smtClean="0"/>
                        <a:t>/</a:t>
                      </a:r>
                      <a:r>
                        <a:rPr lang="zh-CN" altLang="en-US" sz="1200" dirty="0" smtClean="0"/>
                        <a:t>橱窗</a:t>
                      </a:r>
                      <a:endParaRPr lang="en-US" altLang="zh-CN" sz="1200" dirty="0" smtClean="0"/>
                    </a:p>
                    <a:p>
                      <a:pPr algn="ctr">
                        <a:lnSpc>
                          <a:spcPct val="150000"/>
                        </a:lnSpc>
                      </a:pPr>
                      <a:r>
                        <a:rPr lang="zh-CN" altLang="en-US" sz="1200" dirty="0" smtClean="0"/>
                        <a:t>灯箱</a:t>
                      </a:r>
                      <a:endParaRPr lang="en-US" altLang="zh-CN" sz="1200" dirty="0" smtClean="0"/>
                    </a:p>
                    <a:p>
                      <a:pPr algn="ctr">
                        <a:lnSpc>
                          <a:spcPct val="150000"/>
                        </a:lnSpc>
                      </a:pPr>
                      <a:r>
                        <a:rPr lang="zh-CN" altLang="en-US" sz="1200" dirty="0" smtClean="0"/>
                        <a:t>其他更多标注</a:t>
                      </a:r>
                      <a:endParaRPr lang="en-US" altLang="zh-CN" sz="1200" dirty="0" smtClean="0"/>
                    </a:p>
                    <a:p>
                      <a:pPr algn="ctr">
                        <a:lnSpc>
                          <a:spcPct val="150000"/>
                        </a:lnSpc>
                      </a:pPr>
                      <a:r>
                        <a:rPr lang="zh-CN" altLang="en-US" sz="1200" dirty="0" smtClean="0"/>
                        <a:t>吊旗</a:t>
                      </a:r>
                      <a:endParaRPr lang="en-US" altLang="zh-CN" sz="1200" dirty="0" smtClean="0"/>
                    </a:p>
                    <a:p>
                      <a:pPr algn="ctr">
                        <a:lnSpc>
                          <a:spcPct val="150000"/>
                        </a:lnSpc>
                      </a:pPr>
                      <a:r>
                        <a:rPr lang="zh-CN" altLang="en-US" sz="1200" dirty="0" smtClean="0"/>
                        <a:t>桌旗</a:t>
                      </a:r>
                      <a:endParaRPr lang="en-US" altLang="zh-CN" sz="1200" dirty="0" smtClean="0"/>
                    </a:p>
                    <a:p>
                      <a:pPr algn="ctr">
                        <a:lnSpc>
                          <a:spcPct val="150000"/>
                        </a:lnSpc>
                      </a:pPr>
                      <a:r>
                        <a:rPr lang="zh-CN" altLang="en-US" sz="1200" dirty="0" smtClean="0"/>
                        <a:t>纸笔</a:t>
                      </a:r>
                      <a:endParaRPr lang="en-US" altLang="zh-CN" sz="1200" dirty="0" smtClean="0"/>
                    </a:p>
                    <a:p>
                      <a:pPr algn="ctr">
                        <a:lnSpc>
                          <a:spcPct val="150000"/>
                        </a:lnSpc>
                      </a:pPr>
                      <a:r>
                        <a:rPr lang="zh-CN" altLang="en-US" sz="1200" dirty="0" smtClean="0"/>
                        <a:t>便签</a:t>
                      </a:r>
                      <a:endParaRPr lang="en-US" altLang="zh-CN" sz="1200" dirty="0" smtClean="0"/>
                    </a:p>
                    <a:p>
                      <a:pPr marL="0" marR="0" indent="0" algn="ctr" defTabSz="914400" rtl="0" eaLnBrk="1" fontAlgn="auto" latinLnBrk="0" hangingPunct="1">
                        <a:lnSpc>
                          <a:spcPct val="150000"/>
                        </a:lnSpc>
                        <a:spcBef>
                          <a:spcPts val="0"/>
                        </a:spcBef>
                        <a:spcAft>
                          <a:spcPts val="0"/>
                        </a:spcAft>
                        <a:buClrTx/>
                        <a:buSzTx/>
                        <a:buFontTx/>
                        <a:buNone/>
                        <a:tabLst/>
                        <a:defRPr/>
                      </a:pPr>
                      <a:r>
                        <a:rPr lang="zh-CN" altLang="en-US" sz="1200" dirty="0" smtClean="0"/>
                        <a:t>彩虹门</a:t>
                      </a:r>
                      <a:r>
                        <a:rPr lang="en-US" altLang="zh-CN" sz="1200" dirty="0" smtClean="0"/>
                        <a:t>/</a:t>
                      </a:r>
                      <a:r>
                        <a:rPr lang="zh-CN" altLang="en-US" sz="1200" dirty="0" smtClean="0"/>
                        <a:t>氢气球</a:t>
                      </a:r>
                      <a:endParaRPr lang="en-US" altLang="zh-CN" sz="1200" dirty="0" smtClean="0"/>
                    </a:p>
                    <a:p>
                      <a:pPr algn="ctr">
                        <a:lnSpc>
                          <a:spcPct val="150000"/>
                        </a:lnSpc>
                      </a:pPr>
                      <a:r>
                        <a:rPr lang="en-US" altLang="zh-CN" sz="1200" dirty="0" smtClean="0"/>
                        <a:t>……</a:t>
                      </a:r>
                      <a:endParaRPr lang="zh-CN" altLang="en-US" sz="1200" b="0" dirty="0">
                        <a:solidFill>
                          <a:schemeClr val="tx1"/>
                        </a:solidFill>
                        <a:latin typeface="黑体" pitchFamily="49" charset="-122"/>
                        <a:ea typeface="黑体" pitchFamily="49" charset="-122"/>
                      </a:endParaRPr>
                    </a:p>
                  </a:txBody>
                  <a:tcPr>
                    <a:solidFill>
                      <a:schemeClr val="bg1"/>
                    </a:solidFill>
                  </a:tcPr>
                </a:tc>
              </a:tr>
            </a:tbl>
          </a:graphicData>
        </a:graphic>
      </p:graphicFrame>
      <p:sp>
        <p:nvSpPr>
          <p:cNvPr id="18" name="文本框 10"/>
          <p:cNvSpPr txBox="1">
            <a:spLocks noChangeArrowheads="1"/>
          </p:cNvSpPr>
          <p:nvPr/>
        </p:nvSpPr>
        <p:spPr bwMode="auto">
          <a:xfrm>
            <a:off x="467621" y="282263"/>
            <a:ext cx="32402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b="1" dirty="0" smtClean="0">
                <a:latin typeface="微软雅黑" pitchFamily="34" charset="-122"/>
                <a:ea typeface="微软雅黑" pitchFamily="34" charset="-122"/>
              </a:rPr>
              <a:t>统一推广：可标注</a:t>
            </a:r>
            <a:r>
              <a:rPr lang="zh-CN" altLang="en-US" b="1" dirty="0">
                <a:latin typeface="微软雅黑" pitchFamily="34" charset="-122"/>
                <a:ea typeface="微软雅黑" pitchFamily="34" charset="-122"/>
              </a:rPr>
              <a:t>的</a:t>
            </a:r>
            <a:r>
              <a:rPr lang="zh-CN" altLang="en-US" b="1" dirty="0" smtClean="0">
                <a:latin typeface="微软雅黑" pitchFamily="34" charset="-122"/>
                <a:ea typeface="微软雅黑" pitchFamily="34" charset="-122"/>
              </a:rPr>
              <a:t>媒介</a:t>
            </a:r>
            <a:endParaRPr lang="zh-CN" altLang="zh-CN" b="1" dirty="0">
              <a:latin typeface="微软雅黑" pitchFamily="34" charset="-122"/>
              <a:ea typeface="微软雅黑" pitchFamily="34" charset="-122"/>
            </a:endParaRPr>
          </a:p>
        </p:txBody>
      </p:sp>
      <p:grpSp>
        <p:nvGrpSpPr>
          <p:cNvPr id="19" name="组合 6"/>
          <p:cNvGrpSpPr/>
          <p:nvPr/>
        </p:nvGrpSpPr>
        <p:grpSpPr>
          <a:xfrm>
            <a:off x="107504" y="285427"/>
            <a:ext cx="383705" cy="360041"/>
            <a:chOff x="3635896" y="2092618"/>
            <a:chExt cx="1130424" cy="1060709"/>
          </a:xfrm>
        </p:grpSpPr>
        <p:sp>
          <p:nvSpPr>
            <p:cNvPr id="21" name="等腰三角形 20"/>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467544" y="627534"/>
            <a:ext cx="7776863" cy="646331"/>
          </a:xfrm>
          <a:prstGeom prst="rect">
            <a:avLst/>
          </a:prstGeom>
        </p:spPr>
        <p:txBody>
          <a:bodyPr wrap="square">
            <a:spAutoFit/>
          </a:bodyPr>
          <a:lstStyle/>
          <a:p>
            <a:pPr>
              <a:lnSpc>
                <a:spcPct val="150000"/>
              </a:lnSpc>
            </a:pPr>
            <a:r>
              <a:rPr lang="en-US" altLang="zh-CN" sz="1200" dirty="0">
                <a:latin typeface="+mn-ea"/>
              </a:rPr>
              <a:t>[.</a:t>
            </a:r>
            <a:r>
              <a:rPr lang="zh-CN" altLang="en-US" sz="1200" dirty="0">
                <a:latin typeface="+mn-ea"/>
              </a:rPr>
              <a:t>手机</a:t>
            </a:r>
            <a:r>
              <a:rPr lang="en-US" altLang="zh-CN" sz="1200" dirty="0">
                <a:latin typeface="+mn-ea"/>
              </a:rPr>
              <a:t>]</a:t>
            </a:r>
            <a:r>
              <a:rPr lang="zh-CN" altLang="en-US" sz="1200" dirty="0">
                <a:latin typeface="+mn-ea"/>
              </a:rPr>
              <a:t> 可以</a:t>
            </a:r>
            <a:r>
              <a:rPr lang="zh-CN" altLang="en-US" sz="1200" dirty="0" smtClean="0">
                <a:latin typeface="+mn-ea"/>
              </a:rPr>
              <a:t>在新媒体、广播</a:t>
            </a:r>
            <a:r>
              <a:rPr lang="zh-CN" altLang="en-US" sz="1200" dirty="0">
                <a:latin typeface="+mn-ea"/>
              </a:rPr>
              <a:t>、电视、杂志、户外等诸多媒体上进行标注，集域名标示性强、访问体验好、客户响应速度快、使用人群广等优势于一身，将有助于强化企业品牌形象，有效提升推广效果。</a:t>
            </a:r>
            <a:endParaRPr lang="en-US" altLang="zh-CN" sz="1200" b="1" dirty="0">
              <a:solidFill>
                <a:schemeClr val="accent2">
                  <a:lumMod val="75000"/>
                </a:schemeClr>
              </a:solidFill>
              <a:latin typeface="+mn-ea"/>
            </a:endParaRPr>
          </a:p>
        </p:txBody>
      </p:sp>
    </p:spTree>
    <p:extLst>
      <p:ext uri="{BB962C8B-B14F-4D97-AF65-F5344CB8AC3E}">
        <p14:creationId xmlns:p14="http://schemas.microsoft.com/office/powerpoint/2010/main" val="36251356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grpSp>
        <p:nvGrpSpPr>
          <p:cNvPr id="21" name="组合 20"/>
          <p:cNvGrpSpPr/>
          <p:nvPr/>
        </p:nvGrpSpPr>
        <p:grpSpPr>
          <a:xfrm>
            <a:off x="3204986" y="949722"/>
            <a:ext cx="2448682" cy="3531354"/>
            <a:chOff x="4712673" y="764704"/>
            <a:chExt cx="3907115" cy="5634626"/>
          </a:xfrm>
        </p:grpSpPr>
        <p:pic>
          <p:nvPicPr>
            <p:cNvPr id="2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8023" y="764704"/>
              <a:ext cx="3756417" cy="5634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矩形 23"/>
            <p:cNvSpPr/>
            <p:nvPr/>
          </p:nvSpPr>
          <p:spPr>
            <a:xfrm>
              <a:off x="4712673" y="3948553"/>
              <a:ext cx="3907115" cy="2000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476" t="5130" r="2291" b="5516"/>
            <a:stretch/>
          </p:blipFill>
          <p:spPr bwMode="auto">
            <a:xfrm>
              <a:off x="4880344" y="2705511"/>
              <a:ext cx="3551275" cy="1509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28184" y="3606902"/>
              <a:ext cx="864096" cy="254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6"/>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5116"/>
            <a:stretch/>
          </p:blipFill>
          <p:spPr bwMode="auto">
            <a:xfrm>
              <a:off x="4860032" y="5113546"/>
              <a:ext cx="3739444" cy="403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矩形 27"/>
            <p:cNvSpPr/>
            <p:nvPr/>
          </p:nvSpPr>
          <p:spPr>
            <a:xfrm>
              <a:off x="5076057" y="3998357"/>
              <a:ext cx="3240360" cy="105092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33117" y="4148916"/>
              <a:ext cx="2433897" cy="780500"/>
            </a:xfrm>
            <a:prstGeom prst="rect">
              <a:avLst/>
            </a:prstGeom>
          </p:spPr>
        </p:pic>
      </p:grpSp>
      <p:grpSp>
        <p:nvGrpSpPr>
          <p:cNvPr id="30" name="组合 29"/>
          <p:cNvGrpSpPr/>
          <p:nvPr/>
        </p:nvGrpSpPr>
        <p:grpSpPr>
          <a:xfrm>
            <a:off x="638697" y="882248"/>
            <a:ext cx="2349836" cy="3556988"/>
            <a:chOff x="782004" y="764704"/>
            <a:chExt cx="3789996" cy="5736984"/>
          </a:xfrm>
        </p:grpSpPr>
        <p:pic>
          <p:nvPicPr>
            <p:cNvPr id="32" name="Picture 2"/>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86805"/>
            <a:stretch/>
          </p:blipFill>
          <p:spPr bwMode="auto">
            <a:xfrm>
              <a:off x="815583" y="764704"/>
              <a:ext cx="3756417" cy="743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75718"/>
            <a:stretch/>
          </p:blipFill>
          <p:spPr bwMode="auto">
            <a:xfrm>
              <a:off x="782004" y="5145890"/>
              <a:ext cx="3722380" cy="1355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4"/>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63312" b="621"/>
            <a:stretch/>
          </p:blipFill>
          <p:spPr bwMode="auto">
            <a:xfrm>
              <a:off x="815583" y="1508166"/>
              <a:ext cx="3756417" cy="2032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矩形 34"/>
            <p:cNvSpPr/>
            <p:nvPr/>
          </p:nvSpPr>
          <p:spPr>
            <a:xfrm>
              <a:off x="962128" y="3606902"/>
              <a:ext cx="3535199" cy="1625576"/>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02049" y="3861048"/>
              <a:ext cx="2655355" cy="851517"/>
            </a:xfrm>
            <a:prstGeom prst="rect">
              <a:avLst/>
            </a:prstGeom>
          </p:spPr>
        </p:pic>
        <p:sp>
          <p:nvSpPr>
            <p:cNvPr id="37" name="TextBox 36"/>
            <p:cNvSpPr txBox="1"/>
            <p:nvPr/>
          </p:nvSpPr>
          <p:spPr>
            <a:xfrm>
              <a:off x="1402050" y="4805769"/>
              <a:ext cx="2655355" cy="397124"/>
            </a:xfrm>
            <a:prstGeom prst="rect">
              <a:avLst/>
            </a:prstGeom>
            <a:noFill/>
          </p:spPr>
          <p:txBody>
            <a:bodyPr wrap="square" rtlCol="0">
              <a:spAutoFit/>
            </a:bodyPr>
            <a:lstStyle/>
            <a:p>
              <a:r>
                <a:rPr lang="zh-CN" altLang="en-US" sz="1000" dirty="0" smtClean="0">
                  <a:solidFill>
                    <a:srgbClr val="FF0000"/>
                  </a:solidFill>
                  <a:latin typeface="黑体" pitchFamily="49" charset="-122"/>
                  <a:ea typeface="黑体" pitchFamily="49" charset="-122"/>
                </a:rPr>
                <a:t>  点击直达更多应用</a:t>
              </a:r>
              <a:endParaRPr lang="zh-CN" altLang="en-US" sz="1000" dirty="0">
                <a:solidFill>
                  <a:srgbClr val="FF0000"/>
                </a:solidFill>
                <a:latin typeface="黑体" pitchFamily="49" charset="-122"/>
                <a:ea typeface="黑体" pitchFamily="49" charset="-122"/>
              </a:endParaRPr>
            </a:p>
          </p:txBody>
        </p:sp>
        <p:pic>
          <p:nvPicPr>
            <p:cNvPr id="38" name="Picture 5"/>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1640" y="4808607"/>
              <a:ext cx="386290" cy="337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3" name="TextBox 52"/>
          <p:cNvSpPr txBox="1"/>
          <p:nvPr/>
        </p:nvSpPr>
        <p:spPr>
          <a:xfrm>
            <a:off x="1398737" y="4447651"/>
            <a:ext cx="576065" cy="246221"/>
          </a:xfrm>
          <a:prstGeom prst="rect">
            <a:avLst/>
          </a:prstGeom>
          <a:noFill/>
        </p:spPr>
        <p:txBody>
          <a:bodyPr wrap="square" rtlCol="0">
            <a:spAutoFit/>
          </a:bodyPr>
          <a:lstStyle/>
          <a:p>
            <a:r>
              <a:rPr lang="zh-CN" altLang="en-US" sz="1000" dirty="0" smtClean="0"/>
              <a:t>微信</a:t>
            </a:r>
            <a:endParaRPr lang="zh-CN" altLang="en-US" sz="1000" dirty="0"/>
          </a:p>
        </p:txBody>
      </p:sp>
      <p:sp>
        <p:nvSpPr>
          <p:cNvPr id="54" name="TextBox 53"/>
          <p:cNvSpPr txBox="1"/>
          <p:nvPr/>
        </p:nvSpPr>
        <p:spPr>
          <a:xfrm>
            <a:off x="4193835" y="4464748"/>
            <a:ext cx="576065" cy="246221"/>
          </a:xfrm>
          <a:prstGeom prst="rect">
            <a:avLst/>
          </a:prstGeom>
          <a:noFill/>
        </p:spPr>
        <p:txBody>
          <a:bodyPr wrap="square" rtlCol="0">
            <a:spAutoFit/>
          </a:bodyPr>
          <a:lstStyle/>
          <a:p>
            <a:r>
              <a:rPr lang="zh-CN" altLang="en-US" sz="1000" dirty="0" smtClean="0"/>
              <a:t>微博</a:t>
            </a:r>
            <a:endParaRPr lang="zh-CN" altLang="en-US" sz="1000" dirty="0"/>
          </a:p>
        </p:txBody>
      </p:sp>
      <p:sp>
        <p:nvSpPr>
          <p:cNvPr id="55" name="TextBox 54"/>
          <p:cNvSpPr txBox="1"/>
          <p:nvPr/>
        </p:nvSpPr>
        <p:spPr>
          <a:xfrm>
            <a:off x="7201211" y="4464748"/>
            <a:ext cx="576065" cy="246221"/>
          </a:xfrm>
          <a:prstGeom prst="rect">
            <a:avLst/>
          </a:prstGeom>
          <a:noFill/>
        </p:spPr>
        <p:txBody>
          <a:bodyPr wrap="square" rtlCol="0">
            <a:spAutoFit/>
          </a:bodyPr>
          <a:lstStyle/>
          <a:p>
            <a:r>
              <a:rPr lang="zh-CN" altLang="en-US" sz="1000" dirty="0" smtClean="0"/>
              <a:t>报纸</a:t>
            </a:r>
            <a:endParaRPr lang="zh-CN" altLang="en-US" sz="1000" dirty="0"/>
          </a:p>
        </p:txBody>
      </p:sp>
      <p:pic>
        <p:nvPicPr>
          <p:cNvPr id="3074" name="Picture 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065837" y="898772"/>
            <a:ext cx="2496193" cy="3571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文本框 10"/>
          <p:cNvSpPr txBox="1">
            <a:spLocks noChangeArrowheads="1"/>
          </p:cNvSpPr>
          <p:nvPr/>
        </p:nvSpPr>
        <p:spPr bwMode="auto">
          <a:xfrm>
            <a:off x="467621" y="282263"/>
            <a:ext cx="27845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b="1" dirty="0" smtClean="0">
                <a:latin typeface="微软雅黑" pitchFamily="34" charset="-122"/>
                <a:ea typeface="微软雅黑" pitchFamily="34" charset="-122"/>
              </a:rPr>
              <a:t>主要推广媒介的表现形式</a:t>
            </a:r>
            <a:endParaRPr lang="zh-CN" altLang="zh-CN" b="1" dirty="0">
              <a:latin typeface="微软雅黑" pitchFamily="34" charset="-122"/>
              <a:ea typeface="微软雅黑" pitchFamily="34" charset="-122"/>
            </a:endParaRPr>
          </a:p>
        </p:txBody>
      </p:sp>
      <p:grpSp>
        <p:nvGrpSpPr>
          <p:cNvPr id="40" name="组合 6"/>
          <p:cNvGrpSpPr/>
          <p:nvPr/>
        </p:nvGrpSpPr>
        <p:grpSpPr>
          <a:xfrm>
            <a:off x="107504" y="285427"/>
            <a:ext cx="383705" cy="360041"/>
            <a:chOff x="3635896" y="2092618"/>
            <a:chExt cx="1130424" cy="1060709"/>
          </a:xfrm>
        </p:grpSpPr>
        <p:sp>
          <p:nvSpPr>
            <p:cNvPr id="41" name="等腰三角形 40"/>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23950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9292" y="3094043"/>
            <a:ext cx="1274415" cy="1519978"/>
          </a:xfrm>
          <a:prstGeom prst="rect">
            <a:avLst/>
          </a:prstGeom>
        </p:spPr>
      </p:pic>
      <p:sp>
        <p:nvSpPr>
          <p:cNvPr id="50" name="线形标注 2(带边框和强调线) 49"/>
          <p:cNvSpPr/>
          <p:nvPr/>
        </p:nvSpPr>
        <p:spPr>
          <a:xfrm>
            <a:off x="6547339" y="3128436"/>
            <a:ext cx="1841085" cy="1460502"/>
          </a:xfrm>
          <a:prstGeom prst="accentBorderCallout2">
            <a:avLst>
              <a:gd name="adj1" fmla="val 16774"/>
              <a:gd name="adj2" fmla="val -292"/>
              <a:gd name="adj3" fmla="val 22969"/>
              <a:gd name="adj4" fmla="val -16777"/>
              <a:gd name="adj5" fmla="val 42230"/>
              <a:gd name="adj6" fmla="val -36752"/>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sp>
        <p:nvSpPr>
          <p:cNvPr id="51" name="TextBox 50"/>
          <p:cNvSpPr txBox="1"/>
          <p:nvPr/>
        </p:nvSpPr>
        <p:spPr>
          <a:xfrm>
            <a:off x="6619347" y="3111610"/>
            <a:ext cx="1730953" cy="1477328"/>
          </a:xfrm>
          <a:prstGeom prst="rect">
            <a:avLst/>
          </a:prstGeom>
          <a:noFill/>
        </p:spPr>
        <p:txBody>
          <a:bodyPr wrap="square" rtlCol="0">
            <a:spAutoFit/>
          </a:bodyPr>
          <a:lstStyle/>
          <a:p>
            <a:pPr>
              <a:lnSpc>
                <a:spcPct val="150000"/>
              </a:lnSpc>
            </a:pPr>
            <a:r>
              <a:rPr lang="zh-CN" altLang="en-US" sz="1200" b="1" dirty="0" smtClean="0">
                <a:latin typeface="黑体" pitchFamily="49" charset="-122"/>
                <a:ea typeface="黑体" pitchFamily="49" charset="-122"/>
              </a:rPr>
              <a:t>广播声音举例：</a:t>
            </a:r>
            <a:endParaRPr lang="en-US" altLang="zh-CN" sz="1200" b="1" dirty="0" smtClean="0">
              <a:latin typeface="黑体" pitchFamily="49" charset="-122"/>
              <a:ea typeface="黑体" pitchFamily="49" charset="-122"/>
            </a:endParaRPr>
          </a:p>
          <a:p>
            <a:pPr>
              <a:lnSpc>
                <a:spcPct val="150000"/>
              </a:lnSpc>
            </a:pPr>
            <a:r>
              <a:rPr lang="zh-CN" altLang="en-US" sz="1200" dirty="0" smtClean="0">
                <a:latin typeface="黑体" pitchFamily="49" charset="-122"/>
                <a:ea typeface="黑体" pitchFamily="49" charset="-122"/>
              </a:rPr>
              <a:t>打开手机浏览器输入掌上邢台</a:t>
            </a: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手机，关注更多精彩！记住是掌上邢台</a:t>
            </a:r>
            <a:r>
              <a:rPr lang="en-US" altLang="zh-CN" sz="1200" dirty="0" smtClean="0">
                <a:latin typeface="黑体" pitchFamily="49" charset="-122"/>
                <a:ea typeface="黑体" pitchFamily="49" charset="-122"/>
              </a:rPr>
              <a:t>.</a:t>
            </a:r>
            <a:r>
              <a:rPr lang="zh-CN" altLang="en-US" sz="1200" dirty="0" smtClean="0">
                <a:latin typeface="黑体" pitchFamily="49" charset="-122"/>
                <a:ea typeface="黑体" pitchFamily="49" charset="-122"/>
              </a:rPr>
              <a:t>手机 哦！</a:t>
            </a:r>
            <a:endParaRPr lang="en-US" altLang="zh-CN" sz="1200" dirty="0" smtClean="0">
              <a:latin typeface="黑体" pitchFamily="49" charset="-122"/>
              <a:ea typeface="黑体" pitchFamily="49" charset="-122"/>
            </a:endParaRPr>
          </a:p>
        </p:txBody>
      </p:sp>
      <p:sp>
        <p:nvSpPr>
          <p:cNvPr id="61" name="TextBox 60"/>
          <p:cNvSpPr txBox="1"/>
          <p:nvPr/>
        </p:nvSpPr>
        <p:spPr>
          <a:xfrm>
            <a:off x="4984892" y="3003798"/>
            <a:ext cx="576065" cy="246221"/>
          </a:xfrm>
          <a:prstGeom prst="rect">
            <a:avLst/>
          </a:prstGeom>
          <a:noFill/>
        </p:spPr>
        <p:txBody>
          <a:bodyPr wrap="square" rtlCol="0">
            <a:spAutoFit/>
          </a:bodyPr>
          <a:lstStyle/>
          <a:p>
            <a:r>
              <a:rPr lang="zh-CN" altLang="en-US" sz="1000" dirty="0" smtClean="0"/>
              <a:t>广播</a:t>
            </a:r>
            <a:endParaRPr lang="zh-CN" altLang="en-US" sz="1000" dirty="0"/>
          </a:p>
        </p:txBody>
      </p:sp>
      <p:sp>
        <p:nvSpPr>
          <p:cNvPr id="62" name="TextBox 61"/>
          <p:cNvSpPr txBox="1"/>
          <p:nvPr/>
        </p:nvSpPr>
        <p:spPr>
          <a:xfrm>
            <a:off x="4963163" y="517206"/>
            <a:ext cx="703337" cy="246221"/>
          </a:xfrm>
          <a:prstGeom prst="rect">
            <a:avLst/>
          </a:prstGeom>
          <a:noFill/>
        </p:spPr>
        <p:txBody>
          <a:bodyPr wrap="square" rtlCol="0">
            <a:spAutoFit/>
          </a:bodyPr>
          <a:lstStyle/>
          <a:p>
            <a:r>
              <a:rPr lang="zh-CN" altLang="en-US" sz="1000" dirty="0" smtClean="0"/>
              <a:t>视频</a:t>
            </a:r>
            <a:endParaRPr lang="zh-CN" altLang="en-US" sz="1000" dirty="0"/>
          </a:p>
        </p:txBody>
      </p:sp>
      <p:pic>
        <p:nvPicPr>
          <p:cNvPr id="205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676" b="7075"/>
          <a:stretch/>
        </p:blipFill>
        <p:spPr bwMode="auto">
          <a:xfrm>
            <a:off x="5066362" y="763427"/>
            <a:ext cx="3212919" cy="2126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2" descr="E:\工作内容\(0613)616会议物料\易拉宝1——标注案例\图（实际所用）\2-22雷登烟嘴公司官网.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576" t="21051" r="10349" b="8409"/>
          <a:stretch/>
        </p:blipFill>
        <p:spPr bwMode="auto">
          <a:xfrm>
            <a:off x="861320" y="824684"/>
            <a:ext cx="3960440" cy="1788185"/>
          </a:xfrm>
          <a:prstGeom prst="rect">
            <a:avLst/>
          </a:prstGeom>
          <a:noFill/>
          <a:extLst>
            <a:ext uri="{909E8E84-426E-40DD-AFC4-6F175D3DCCD1}">
              <a14:hiddenFill xmlns:a14="http://schemas.microsoft.com/office/drawing/2010/main">
                <a:solidFill>
                  <a:srgbClr val="FFFFFF"/>
                </a:solidFill>
              </a14:hiddenFill>
            </a:ext>
          </a:extLst>
        </p:spPr>
      </p:pic>
      <p:sp>
        <p:nvSpPr>
          <p:cNvPr id="66" name="TextBox 65"/>
          <p:cNvSpPr txBox="1"/>
          <p:nvPr/>
        </p:nvSpPr>
        <p:spPr>
          <a:xfrm>
            <a:off x="581413" y="824684"/>
            <a:ext cx="351668" cy="400110"/>
          </a:xfrm>
          <a:prstGeom prst="rect">
            <a:avLst/>
          </a:prstGeom>
          <a:noFill/>
        </p:spPr>
        <p:txBody>
          <a:bodyPr wrap="square" rtlCol="0">
            <a:spAutoFit/>
          </a:bodyPr>
          <a:lstStyle/>
          <a:p>
            <a:r>
              <a:rPr lang="zh-CN" altLang="en-US" sz="1000" dirty="0" smtClean="0"/>
              <a:t>官网</a:t>
            </a:r>
            <a:endParaRPr lang="zh-CN" altLang="en-US" sz="1000" dirty="0"/>
          </a:p>
        </p:txBody>
      </p:sp>
      <p:grpSp>
        <p:nvGrpSpPr>
          <p:cNvPr id="67" name="组合 66"/>
          <p:cNvGrpSpPr/>
          <p:nvPr/>
        </p:nvGrpSpPr>
        <p:grpSpPr>
          <a:xfrm>
            <a:off x="0" y="4767295"/>
            <a:ext cx="8925456" cy="411374"/>
            <a:chOff x="0" y="4767295"/>
            <a:chExt cx="8925456" cy="411374"/>
          </a:xfrm>
        </p:grpSpPr>
        <p:sp>
          <p:nvSpPr>
            <p:cNvPr id="68"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6" cstate="print">
              <a:extLst>
                <a:ext uri="{BEBA8EAE-BF5A-486C-A8C5-ECC9F3942E4B}">
                  <a14:imgProps xmlns:a14="http://schemas.microsoft.com/office/drawing/2010/main">
                    <a14:imgLayer r:embed="rId7">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74" name="TextBox 73"/>
          <p:cNvSpPr txBox="1"/>
          <p:nvPr/>
        </p:nvSpPr>
        <p:spPr>
          <a:xfrm>
            <a:off x="509651" y="2693083"/>
            <a:ext cx="423429" cy="861774"/>
          </a:xfrm>
          <a:prstGeom prst="rect">
            <a:avLst/>
          </a:prstGeom>
          <a:noFill/>
        </p:spPr>
        <p:txBody>
          <a:bodyPr wrap="square" rtlCol="0">
            <a:spAutoFit/>
          </a:bodyPr>
          <a:lstStyle/>
          <a:p>
            <a:r>
              <a:rPr lang="zh-CN" altLang="en-US" sz="1000" dirty="0" smtClean="0"/>
              <a:t>演唱会</a:t>
            </a:r>
            <a:r>
              <a:rPr lang="en-US" altLang="zh-CN" sz="1000" dirty="0" smtClean="0"/>
              <a:t>LED</a:t>
            </a:r>
          </a:p>
          <a:p>
            <a:r>
              <a:rPr lang="zh-CN" altLang="en-US" sz="1000" dirty="0" smtClean="0"/>
              <a:t>屏</a:t>
            </a:r>
            <a:endParaRPr lang="zh-CN" altLang="en-US" sz="1000" dirty="0"/>
          </a:p>
        </p:txBody>
      </p:sp>
      <p:pic>
        <p:nvPicPr>
          <p:cNvPr id="2051"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40558" y="2719051"/>
            <a:ext cx="3981202" cy="1946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文本框 10"/>
          <p:cNvSpPr txBox="1">
            <a:spLocks noChangeArrowheads="1"/>
          </p:cNvSpPr>
          <p:nvPr/>
        </p:nvSpPr>
        <p:spPr bwMode="auto">
          <a:xfrm>
            <a:off x="467621" y="282263"/>
            <a:ext cx="28984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b="1" dirty="0" smtClean="0">
                <a:latin typeface="微软雅黑" pitchFamily="34" charset="-122"/>
                <a:ea typeface="微软雅黑" pitchFamily="34" charset="-122"/>
              </a:rPr>
              <a:t>主要推广媒介的表现形式</a:t>
            </a:r>
            <a:endParaRPr lang="zh-CN" altLang="zh-CN" b="1" dirty="0">
              <a:latin typeface="微软雅黑" pitchFamily="34" charset="-122"/>
              <a:ea typeface="微软雅黑" pitchFamily="34" charset="-122"/>
            </a:endParaRPr>
          </a:p>
        </p:txBody>
      </p:sp>
      <p:grpSp>
        <p:nvGrpSpPr>
          <p:cNvPr id="23" name="组合 6"/>
          <p:cNvGrpSpPr/>
          <p:nvPr/>
        </p:nvGrpSpPr>
        <p:grpSpPr>
          <a:xfrm>
            <a:off x="107504" y="285427"/>
            <a:ext cx="383705" cy="360041"/>
            <a:chOff x="3635896" y="2092618"/>
            <a:chExt cx="1130424" cy="1060709"/>
          </a:xfrm>
        </p:grpSpPr>
        <p:sp>
          <p:nvSpPr>
            <p:cNvPr id="24" name="等腰三角形 23"/>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403067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5850" y="3005691"/>
            <a:ext cx="4194921" cy="1600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t="14723" b="5076"/>
          <a:stretch/>
        </p:blipFill>
        <p:spPr>
          <a:xfrm>
            <a:off x="755576" y="2733033"/>
            <a:ext cx="3070397" cy="2051230"/>
          </a:xfrm>
          <a:prstGeom prst="rect">
            <a:avLst/>
          </a:prstGeom>
        </p:spPr>
      </p:pic>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l="15632" t="15790" r="46553" b="42981"/>
          <a:stretch/>
        </p:blipFill>
        <p:spPr>
          <a:xfrm>
            <a:off x="5070510" y="744388"/>
            <a:ext cx="3101480" cy="1899370"/>
          </a:xfrm>
          <a:prstGeom prst="rect">
            <a:avLst/>
          </a:prstGeom>
        </p:spPr>
      </p:pic>
      <p:pic>
        <p:nvPicPr>
          <p:cNvPr id="20" name="Picture 2" descr="E:\工作内容\(0816)标注指导更新\0823\标注指导图Z\6单页2.jpg"/>
          <p:cNvPicPr>
            <a:picLocks noChangeAspect="1" noChangeArrowheads="1"/>
          </p:cNvPicPr>
          <p:nvPr/>
        </p:nvPicPr>
        <p:blipFill rotWithShape="1">
          <a:blip r:embed="rId7">
            <a:extLst>
              <a:ext uri="{28A0092B-C50C-407E-A947-70E740481C1C}">
                <a14:useLocalDpi xmlns:a14="http://schemas.microsoft.com/office/drawing/2010/main" val="0"/>
              </a:ext>
            </a:extLst>
          </a:blip>
          <a:srcRect t="4086" b="26168"/>
          <a:stretch/>
        </p:blipFill>
        <p:spPr bwMode="auto">
          <a:xfrm>
            <a:off x="744028" y="918039"/>
            <a:ext cx="3897666" cy="172571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840018" y="2653292"/>
            <a:ext cx="703337" cy="246221"/>
          </a:xfrm>
          <a:prstGeom prst="rect">
            <a:avLst/>
          </a:prstGeom>
          <a:noFill/>
        </p:spPr>
        <p:txBody>
          <a:bodyPr wrap="square" rtlCol="0">
            <a:spAutoFit/>
          </a:bodyPr>
          <a:lstStyle/>
          <a:p>
            <a:r>
              <a:rPr lang="zh-CN" altLang="en-US" sz="1000" dirty="0" smtClean="0"/>
              <a:t>宣传单页</a:t>
            </a:r>
            <a:endParaRPr lang="zh-CN" altLang="en-US" sz="1000" dirty="0"/>
          </a:p>
        </p:txBody>
      </p:sp>
      <p:sp>
        <p:nvSpPr>
          <p:cNvPr id="22" name="TextBox 21"/>
          <p:cNvSpPr txBox="1"/>
          <p:nvPr/>
        </p:nvSpPr>
        <p:spPr>
          <a:xfrm>
            <a:off x="775286" y="4482782"/>
            <a:ext cx="703337" cy="246221"/>
          </a:xfrm>
          <a:prstGeom prst="rect">
            <a:avLst/>
          </a:prstGeom>
          <a:noFill/>
        </p:spPr>
        <p:txBody>
          <a:bodyPr wrap="square" rtlCol="0">
            <a:spAutoFit/>
          </a:bodyPr>
          <a:lstStyle/>
          <a:p>
            <a:r>
              <a:rPr lang="zh-CN" altLang="en-US" sz="1000" dirty="0" smtClean="0"/>
              <a:t>车身</a:t>
            </a:r>
            <a:endParaRPr lang="zh-CN" altLang="en-US" sz="1000" dirty="0"/>
          </a:p>
        </p:txBody>
      </p:sp>
      <p:sp>
        <p:nvSpPr>
          <p:cNvPr id="23" name="TextBox 22"/>
          <p:cNvSpPr txBox="1"/>
          <p:nvPr/>
        </p:nvSpPr>
        <p:spPr>
          <a:xfrm>
            <a:off x="8180772" y="744388"/>
            <a:ext cx="351668" cy="400110"/>
          </a:xfrm>
          <a:prstGeom prst="rect">
            <a:avLst/>
          </a:prstGeom>
          <a:noFill/>
        </p:spPr>
        <p:txBody>
          <a:bodyPr wrap="square" rtlCol="0">
            <a:spAutoFit/>
          </a:bodyPr>
          <a:lstStyle/>
          <a:p>
            <a:r>
              <a:rPr lang="zh-CN" altLang="en-US" sz="1000"/>
              <a:t>户外</a:t>
            </a:r>
            <a:endParaRPr lang="zh-CN" altLang="en-US" sz="1000" dirty="0"/>
          </a:p>
        </p:txBody>
      </p:sp>
      <p:sp>
        <p:nvSpPr>
          <p:cNvPr id="24" name="TextBox 23"/>
          <p:cNvSpPr txBox="1"/>
          <p:nvPr/>
        </p:nvSpPr>
        <p:spPr>
          <a:xfrm>
            <a:off x="8171990" y="3005691"/>
            <a:ext cx="351668" cy="553998"/>
          </a:xfrm>
          <a:prstGeom prst="rect">
            <a:avLst/>
          </a:prstGeom>
          <a:noFill/>
        </p:spPr>
        <p:txBody>
          <a:bodyPr wrap="square" rtlCol="0">
            <a:spAutoFit/>
          </a:bodyPr>
          <a:lstStyle/>
          <a:p>
            <a:r>
              <a:rPr lang="zh-CN" altLang="en-US" sz="1000" dirty="0" smtClean="0"/>
              <a:t>宣传册</a:t>
            </a:r>
            <a:endParaRPr lang="zh-CN" altLang="en-US" sz="1000" dirty="0"/>
          </a:p>
        </p:txBody>
      </p:sp>
      <p:sp>
        <p:nvSpPr>
          <p:cNvPr id="25" name="文本框 10"/>
          <p:cNvSpPr txBox="1">
            <a:spLocks noChangeArrowheads="1"/>
          </p:cNvSpPr>
          <p:nvPr/>
        </p:nvSpPr>
        <p:spPr bwMode="auto">
          <a:xfrm>
            <a:off x="467621" y="282263"/>
            <a:ext cx="28984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b="1" dirty="0" smtClean="0">
                <a:latin typeface="微软雅黑" pitchFamily="34" charset="-122"/>
                <a:ea typeface="微软雅黑" pitchFamily="34" charset="-122"/>
              </a:rPr>
              <a:t>主要推广媒介的表现形式</a:t>
            </a:r>
            <a:endParaRPr lang="zh-CN" altLang="zh-CN" b="1" dirty="0">
              <a:latin typeface="微软雅黑" pitchFamily="34" charset="-122"/>
              <a:ea typeface="微软雅黑" pitchFamily="34" charset="-122"/>
            </a:endParaRPr>
          </a:p>
        </p:txBody>
      </p:sp>
      <p:grpSp>
        <p:nvGrpSpPr>
          <p:cNvPr id="26" name="组合 6"/>
          <p:cNvGrpSpPr/>
          <p:nvPr/>
        </p:nvGrpSpPr>
        <p:grpSpPr>
          <a:xfrm>
            <a:off x="107504" y="285427"/>
            <a:ext cx="383705" cy="360041"/>
            <a:chOff x="3635896" y="2092618"/>
            <a:chExt cx="1130424" cy="1060709"/>
          </a:xfrm>
        </p:grpSpPr>
        <p:sp>
          <p:nvSpPr>
            <p:cNvPr id="27" name="等腰三角形 26"/>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071975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259" y="1059582"/>
            <a:ext cx="8304213"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275582" y="4443958"/>
            <a:ext cx="728466" cy="246221"/>
          </a:xfrm>
          <a:prstGeom prst="rect">
            <a:avLst/>
          </a:prstGeom>
          <a:noFill/>
        </p:spPr>
        <p:txBody>
          <a:bodyPr wrap="square" rtlCol="0">
            <a:spAutoFit/>
          </a:bodyPr>
          <a:lstStyle/>
          <a:p>
            <a:r>
              <a:rPr lang="zh-CN" altLang="en-US" sz="1000" dirty="0" smtClean="0"/>
              <a:t>灯箱广告</a:t>
            </a:r>
            <a:endParaRPr lang="zh-CN" altLang="en-US" sz="1000" dirty="0"/>
          </a:p>
        </p:txBody>
      </p:sp>
      <p:grpSp>
        <p:nvGrpSpPr>
          <p:cNvPr id="7" name="组合 6"/>
          <p:cNvGrpSpPr/>
          <p:nvPr/>
        </p:nvGrpSpPr>
        <p:grpSpPr>
          <a:xfrm>
            <a:off x="0" y="4767295"/>
            <a:ext cx="8925456" cy="411374"/>
            <a:chOff x="0" y="4767295"/>
            <a:chExt cx="8925456" cy="411374"/>
          </a:xfrm>
        </p:grpSpPr>
        <p:sp>
          <p:nvSpPr>
            <p:cNvPr id="8"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17" name="文本框 10"/>
          <p:cNvSpPr txBox="1">
            <a:spLocks noChangeArrowheads="1"/>
          </p:cNvSpPr>
          <p:nvPr/>
        </p:nvSpPr>
        <p:spPr bwMode="auto">
          <a:xfrm>
            <a:off x="467621" y="282263"/>
            <a:ext cx="28984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b="1" dirty="0" smtClean="0">
                <a:latin typeface="微软雅黑" pitchFamily="34" charset="-122"/>
                <a:ea typeface="微软雅黑" pitchFamily="34" charset="-122"/>
              </a:rPr>
              <a:t>主要推广媒介的表现形式</a:t>
            </a:r>
            <a:endParaRPr lang="zh-CN" altLang="zh-CN" b="1" dirty="0">
              <a:latin typeface="微软雅黑" pitchFamily="34" charset="-122"/>
              <a:ea typeface="微软雅黑" pitchFamily="34" charset="-122"/>
            </a:endParaRPr>
          </a:p>
        </p:txBody>
      </p:sp>
      <p:grpSp>
        <p:nvGrpSpPr>
          <p:cNvPr id="18" name="组合 6"/>
          <p:cNvGrpSpPr/>
          <p:nvPr/>
        </p:nvGrpSpPr>
        <p:grpSpPr>
          <a:xfrm>
            <a:off x="107504" y="285427"/>
            <a:ext cx="383705" cy="360041"/>
            <a:chOff x="3635896" y="2092618"/>
            <a:chExt cx="1130424" cy="1060709"/>
          </a:xfrm>
        </p:grpSpPr>
        <p:sp>
          <p:nvSpPr>
            <p:cNvPr id="19" name="等腰三角形 18"/>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59026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l="49240" t="20269" r="285" b="656"/>
          <a:stretch/>
        </p:blipFill>
        <p:spPr>
          <a:xfrm>
            <a:off x="0" y="0"/>
            <a:ext cx="9229724" cy="5143500"/>
          </a:xfrm>
          <a:prstGeom prst="rect">
            <a:avLst/>
          </a:prstGeom>
        </p:spPr>
      </p:pic>
      <p:sp>
        <p:nvSpPr>
          <p:cNvPr id="10" name="矩形 9"/>
          <p:cNvSpPr/>
          <p:nvPr/>
        </p:nvSpPr>
        <p:spPr>
          <a:xfrm>
            <a:off x="0" y="1779663"/>
            <a:ext cx="9194799" cy="1296144"/>
          </a:xfrm>
          <a:prstGeom prst="rect">
            <a:avLst/>
          </a:prstGeom>
          <a:solidFill>
            <a:srgbClr val="0070C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endParaRPr>
          </a:p>
        </p:txBody>
      </p:sp>
      <p:sp>
        <p:nvSpPr>
          <p:cNvPr id="5" name="矩形 4"/>
          <p:cNvSpPr/>
          <p:nvPr/>
        </p:nvSpPr>
        <p:spPr>
          <a:xfrm>
            <a:off x="1619672" y="2067694"/>
            <a:ext cx="6287784" cy="830997"/>
          </a:xfrm>
          <a:prstGeom prst="rect">
            <a:avLst/>
          </a:prstGeom>
        </p:spPr>
        <p:txBody>
          <a:bodyPr wrap="square">
            <a:spAutoFit/>
          </a:bodyPr>
          <a:lstStyle/>
          <a:p>
            <a:r>
              <a:rPr lang="zh-CN" altLang="en-US" sz="4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企业移动营销背景分析</a:t>
            </a:r>
            <a:endPar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579293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pic>
        <p:nvPicPr>
          <p:cNvPr id="1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362" t="7631" r="4579" b="4409"/>
          <a:stretch/>
        </p:blipFill>
        <p:spPr bwMode="auto">
          <a:xfrm>
            <a:off x="658685" y="906716"/>
            <a:ext cx="2088732" cy="1712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7"/>
          <p:cNvPicPr>
            <a:picLocks noChangeAspect="1" noChangeArrowheads="1"/>
          </p:cNvPicPr>
          <p:nvPr/>
        </p:nvPicPr>
        <p:blipFill rotWithShape="1">
          <a:blip r:embed="rId5">
            <a:extLst>
              <a:ext uri="{28A0092B-C50C-407E-A947-70E740481C1C}">
                <a14:useLocalDpi xmlns:a14="http://schemas.microsoft.com/office/drawing/2010/main" val="0"/>
              </a:ext>
            </a:extLst>
          </a:blip>
          <a:srcRect t="2819" r="6362" b="11550"/>
          <a:stretch/>
        </p:blipFill>
        <p:spPr bwMode="auto">
          <a:xfrm>
            <a:off x="2797342" y="915566"/>
            <a:ext cx="1677767" cy="1722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453" y="926682"/>
            <a:ext cx="1943763" cy="1711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88224" y="907025"/>
            <a:ext cx="1944216" cy="181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87141" y="2809496"/>
            <a:ext cx="2291302" cy="1785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15"/>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3515" t="4720" r="2741" b="3259"/>
          <a:stretch/>
        </p:blipFill>
        <p:spPr bwMode="auto">
          <a:xfrm>
            <a:off x="645390" y="2865808"/>
            <a:ext cx="1542433" cy="1672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
          <p:cNvPicPr>
            <a:picLocks noChangeAspect="1" noChangeArrowheads="1"/>
          </p:cNvPicPr>
          <p:nvPr/>
        </p:nvPicPr>
        <p:blipFill rotWithShape="1">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l="48317" t="13918" r="4451" b="10652"/>
          <a:stretch/>
        </p:blipFill>
        <p:spPr bwMode="auto">
          <a:xfrm>
            <a:off x="4927688" y="2974083"/>
            <a:ext cx="3600400" cy="150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331640" y="2638068"/>
            <a:ext cx="576065" cy="246221"/>
          </a:xfrm>
          <a:prstGeom prst="rect">
            <a:avLst/>
          </a:prstGeom>
          <a:noFill/>
        </p:spPr>
        <p:txBody>
          <a:bodyPr wrap="square" rtlCol="0">
            <a:spAutoFit/>
          </a:bodyPr>
          <a:lstStyle/>
          <a:p>
            <a:r>
              <a:rPr lang="zh-CN" altLang="en-US" sz="1000" dirty="0" smtClean="0"/>
              <a:t>包装盒</a:t>
            </a:r>
            <a:endParaRPr lang="zh-CN" altLang="en-US" sz="1000" dirty="0"/>
          </a:p>
        </p:txBody>
      </p:sp>
      <p:sp>
        <p:nvSpPr>
          <p:cNvPr id="29" name="TextBox 28"/>
          <p:cNvSpPr txBox="1"/>
          <p:nvPr/>
        </p:nvSpPr>
        <p:spPr>
          <a:xfrm>
            <a:off x="3348192" y="2638068"/>
            <a:ext cx="576065" cy="246221"/>
          </a:xfrm>
          <a:prstGeom prst="rect">
            <a:avLst/>
          </a:prstGeom>
          <a:noFill/>
        </p:spPr>
        <p:txBody>
          <a:bodyPr wrap="square" rtlCol="0">
            <a:spAutoFit/>
          </a:bodyPr>
          <a:lstStyle/>
          <a:p>
            <a:r>
              <a:rPr lang="zh-CN" altLang="en-US" sz="1000" dirty="0" smtClean="0"/>
              <a:t>遮阳伞</a:t>
            </a:r>
            <a:endParaRPr lang="zh-CN" altLang="en-US" sz="1000" dirty="0"/>
          </a:p>
        </p:txBody>
      </p:sp>
      <p:sp>
        <p:nvSpPr>
          <p:cNvPr id="30" name="TextBox 29"/>
          <p:cNvSpPr txBox="1"/>
          <p:nvPr/>
        </p:nvSpPr>
        <p:spPr>
          <a:xfrm>
            <a:off x="5256301" y="2638068"/>
            <a:ext cx="576065" cy="246221"/>
          </a:xfrm>
          <a:prstGeom prst="rect">
            <a:avLst/>
          </a:prstGeom>
          <a:noFill/>
        </p:spPr>
        <p:txBody>
          <a:bodyPr wrap="square" rtlCol="0">
            <a:spAutoFit/>
          </a:bodyPr>
          <a:lstStyle/>
          <a:p>
            <a:r>
              <a:rPr lang="zh-CN" altLang="en-US" sz="1000" dirty="0" smtClean="0"/>
              <a:t>旗帜</a:t>
            </a:r>
            <a:endParaRPr lang="zh-CN" altLang="en-US" sz="1000" dirty="0"/>
          </a:p>
        </p:txBody>
      </p:sp>
      <p:sp>
        <p:nvSpPr>
          <p:cNvPr id="31" name="TextBox 30"/>
          <p:cNvSpPr txBox="1"/>
          <p:nvPr/>
        </p:nvSpPr>
        <p:spPr>
          <a:xfrm>
            <a:off x="7164287" y="2686385"/>
            <a:ext cx="576065" cy="246221"/>
          </a:xfrm>
          <a:prstGeom prst="rect">
            <a:avLst/>
          </a:prstGeom>
          <a:noFill/>
        </p:spPr>
        <p:txBody>
          <a:bodyPr wrap="square" rtlCol="0">
            <a:spAutoFit/>
          </a:bodyPr>
          <a:lstStyle/>
          <a:p>
            <a:r>
              <a:rPr lang="zh-CN" altLang="en-US" sz="1000" dirty="0" smtClean="0"/>
              <a:t>笔记本</a:t>
            </a:r>
            <a:endParaRPr lang="zh-CN" altLang="en-US" sz="1000" dirty="0"/>
          </a:p>
        </p:txBody>
      </p:sp>
      <p:sp>
        <p:nvSpPr>
          <p:cNvPr id="32" name="TextBox 31"/>
          <p:cNvSpPr txBox="1"/>
          <p:nvPr/>
        </p:nvSpPr>
        <p:spPr>
          <a:xfrm>
            <a:off x="6607807" y="4482207"/>
            <a:ext cx="576065" cy="246221"/>
          </a:xfrm>
          <a:prstGeom prst="rect">
            <a:avLst/>
          </a:prstGeom>
          <a:noFill/>
        </p:spPr>
        <p:txBody>
          <a:bodyPr wrap="square" rtlCol="0">
            <a:spAutoFit/>
          </a:bodyPr>
          <a:lstStyle/>
          <a:p>
            <a:r>
              <a:rPr lang="zh-CN" altLang="en-US" sz="1000" dirty="0" smtClean="0"/>
              <a:t>名片</a:t>
            </a:r>
            <a:endParaRPr lang="zh-CN" altLang="en-US" sz="1000" dirty="0"/>
          </a:p>
        </p:txBody>
      </p:sp>
      <p:sp>
        <p:nvSpPr>
          <p:cNvPr id="33" name="TextBox 32"/>
          <p:cNvSpPr txBox="1"/>
          <p:nvPr/>
        </p:nvSpPr>
        <p:spPr>
          <a:xfrm>
            <a:off x="3275855" y="4515577"/>
            <a:ext cx="576065" cy="246221"/>
          </a:xfrm>
          <a:prstGeom prst="rect">
            <a:avLst/>
          </a:prstGeom>
          <a:noFill/>
        </p:spPr>
        <p:txBody>
          <a:bodyPr wrap="square" rtlCol="0">
            <a:spAutoFit/>
          </a:bodyPr>
          <a:lstStyle/>
          <a:p>
            <a:r>
              <a:rPr lang="zh-CN" altLang="en-US" sz="1000" dirty="0" smtClean="0"/>
              <a:t>台历</a:t>
            </a:r>
            <a:endParaRPr lang="zh-CN" altLang="en-US" sz="1000" dirty="0"/>
          </a:p>
        </p:txBody>
      </p:sp>
      <p:sp>
        <p:nvSpPr>
          <p:cNvPr id="34" name="TextBox 33"/>
          <p:cNvSpPr txBox="1"/>
          <p:nvPr/>
        </p:nvSpPr>
        <p:spPr>
          <a:xfrm>
            <a:off x="1115548" y="4515576"/>
            <a:ext cx="576065" cy="246221"/>
          </a:xfrm>
          <a:prstGeom prst="rect">
            <a:avLst/>
          </a:prstGeom>
          <a:noFill/>
        </p:spPr>
        <p:txBody>
          <a:bodyPr wrap="square" rtlCol="0">
            <a:spAutoFit/>
          </a:bodyPr>
          <a:lstStyle/>
          <a:p>
            <a:r>
              <a:rPr lang="en-US" altLang="zh-CN" sz="1000" dirty="0"/>
              <a:t>T</a:t>
            </a:r>
            <a:r>
              <a:rPr lang="zh-CN" altLang="en-US" sz="1000" dirty="0"/>
              <a:t>恤</a:t>
            </a:r>
          </a:p>
        </p:txBody>
      </p:sp>
      <p:sp>
        <p:nvSpPr>
          <p:cNvPr id="27" name="文本框 10"/>
          <p:cNvSpPr txBox="1">
            <a:spLocks noChangeArrowheads="1"/>
          </p:cNvSpPr>
          <p:nvPr/>
        </p:nvSpPr>
        <p:spPr bwMode="auto">
          <a:xfrm>
            <a:off x="467621" y="282263"/>
            <a:ext cx="27362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b="1" dirty="0" smtClean="0">
                <a:latin typeface="微软雅黑" pitchFamily="34" charset="-122"/>
                <a:ea typeface="微软雅黑" pitchFamily="34" charset="-122"/>
              </a:rPr>
              <a:t>主要推广媒介的表现形式</a:t>
            </a:r>
            <a:endParaRPr lang="zh-CN" altLang="zh-CN" b="1" dirty="0">
              <a:latin typeface="微软雅黑" pitchFamily="34" charset="-122"/>
              <a:ea typeface="微软雅黑" pitchFamily="34" charset="-122"/>
            </a:endParaRPr>
          </a:p>
        </p:txBody>
      </p:sp>
      <p:grpSp>
        <p:nvGrpSpPr>
          <p:cNvPr id="35" name="组合 6"/>
          <p:cNvGrpSpPr/>
          <p:nvPr/>
        </p:nvGrpSpPr>
        <p:grpSpPr>
          <a:xfrm>
            <a:off x="107504" y="285427"/>
            <a:ext cx="383705" cy="360041"/>
            <a:chOff x="3635896" y="2092618"/>
            <a:chExt cx="1130424" cy="1060709"/>
          </a:xfrm>
        </p:grpSpPr>
        <p:sp>
          <p:nvSpPr>
            <p:cNvPr id="36" name="等腰三角形 35"/>
            <p:cNvSpPr/>
            <p:nvPr/>
          </p:nvSpPr>
          <p:spPr>
            <a:xfrm rot="5400000">
              <a:off x="3778768" y="2165770"/>
              <a:ext cx="1060704" cy="914400"/>
            </a:xfrm>
            <a:prstGeom prst="triangle">
              <a:avLst/>
            </a:prstGeom>
            <a:solidFill>
              <a:schemeClr val="tx2">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5400000">
              <a:off x="3562744" y="2165774"/>
              <a:ext cx="1060705" cy="91440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646201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l="49240" t="20269" r="285" b="656"/>
          <a:stretch/>
        </p:blipFill>
        <p:spPr>
          <a:xfrm>
            <a:off x="0" y="0"/>
            <a:ext cx="9229724" cy="5143500"/>
          </a:xfrm>
          <a:prstGeom prst="rect">
            <a:avLst/>
          </a:prstGeom>
        </p:spPr>
      </p:pic>
      <p:sp>
        <p:nvSpPr>
          <p:cNvPr id="10" name="矩形 9"/>
          <p:cNvSpPr/>
          <p:nvPr/>
        </p:nvSpPr>
        <p:spPr>
          <a:xfrm>
            <a:off x="0" y="1491630"/>
            <a:ext cx="9194799" cy="1944215"/>
          </a:xfrm>
          <a:prstGeom prst="rect">
            <a:avLst/>
          </a:prstGeom>
          <a:solidFill>
            <a:srgbClr val="0070C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1851199"/>
            <a:ext cx="7020272" cy="1407565"/>
          </a:xfrm>
          <a:prstGeom prst="rect">
            <a:avLst/>
          </a:prstGeom>
        </p:spPr>
      </p:pic>
    </p:spTree>
    <p:extLst>
      <p:ext uri="{BB962C8B-B14F-4D97-AF65-F5344CB8AC3E}">
        <p14:creationId xmlns:p14="http://schemas.microsoft.com/office/powerpoint/2010/main" val="33965956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37" name="矩形 36"/>
          <p:cNvSpPr/>
          <p:nvPr/>
        </p:nvSpPr>
        <p:spPr>
          <a:xfrm>
            <a:off x="5278536" y="1410348"/>
            <a:ext cx="2831232" cy="830997"/>
          </a:xfrm>
          <a:prstGeom prst="rect">
            <a:avLst/>
          </a:prstGeom>
        </p:spPr>
        <p:txBody>
          <a:bodyPr wrap="square">
            <a:spAutoFit/>
          </a:bodyPr>
          <a:lstStyle/>
          <a:p>
            <a:pPr algn="ctr" defTabSz="1216025">
              <a:lnSpc>
                <a:spcPct val="120000"/>
              </a:lnSpc>
              <a:spcBef>
                <a:spcPct val="20000"/>
              </a:spcBef>
              <a:defRPr/>
            </a:pPr>
            <a:r>
              <a:rPr lang="en-US" altLang="zh-CN" sz="1200" dirty="0" smtClean="0">
                <a:latin typeface="微软雅黑" pitchFamily="34" charset="-122"/>
                <a:ea typeface="微软雅黑" pitchFamily="34" charset="-122"/>
              </a:rPr>
              <a:t>2016</a:t>
            </a:r>
            <a:r>
              <a:rPr lang="zh-CN" altLang="en-US" sz="1200" dirty="0" smtClean="0">
                <a:latin typeface="微软雅黑" pitchFamily="34" charset="-122"/>
                <a:ea typeface="微软雅黑" pitchFamily="34" charset="-122"/>
              </a:rPr>
              <a:t>年中国网民</a:t>
            </a:r>
            <a:endParaRPr lang="en-US" altLang="zh-CN" sz="1200" dirty="0" smtClean="0">
              <a:latin typeface="微软雅黑" pitchFamily="34" charset="-122"/>
              <a:ea typeface="微软雅黑" pitchFamily="34" charset="-122"/>
            </a:endParaRPr>
          </a:p>
          <a:p>
            <a:pPr algn="ctr" defTabSz="1216025">
              <a:lnSpc>
                <a:spcPct val="120000"/>
              </a:lnSpc>
              <a:spcBef>
                <a:spcPct val="20000"/>
              </a:spcBef>
              <a:defRPr/>
            </a:pPr>
            <a:r>
              <a:rPr lang="zh-CN" altLang="en-US" sz="1200" dirty="0" smtClean="0">
                <a:latin typeface="微软雅黑" pitchFamily="34" charset="-122"/>
                <a:ea typeface="微软雅黑" pitchFamily="34" charset="-122"/>
              </a:rPr>
              <a:t>人均</a:t>
            </a:r>
            <a:r>
              <a:rPr lang="zh-CN" altLang="en-US" sz="1200" dirty="0">
                <a:latin typeface="微软雅黑" pitchFamily="34" charset="-122"/>
                <a:ea typeface="微软雅黑" pitchFamily="34" charset="-122"/>
              </a:rPr>
              <a:t>周上网时长为</a:t>
            </a:r>
            <a:r>
              <a:rPr lang="en-US" altLang="zh-CN" sz="1200" dirty="0" smtClean="0">
                <a:latin typeface="微软雅黑" pitchFamily="34" charset="-122"/>
                <a:ea typeface="微软雅黑" pitchFamily="34" charset="-122"/>
              </a:rPr>
              <a:t>26.4</a:t>
            </a:r>
            <a:r>
              <a:rPr lang="zh-CN" altLang="en-US" sz="1200" dirty="0" smtClean="0">
                <a:latin typeface="微软雅黑" pitchFamily="34" charset="-122"/>
                <a:ea typeface="微软雅黑" pitchFamily="34" charset="-122"/>
              </a:rPr>
              <a:t>小时</a:t>
            </a:r>
            <a:endParaRPr lang="en-US" altLang="zh-CN" sz="1200" dirty="0" smtClean="0">
              <a:latin typeface="微软雅黑" pitchFamily="34" charset="-122"/>
              <a:ea typeface="微软雅黑" pitchFamily="34" charset="-122"/>
            </a:endParaRPr>
          </a:p>
          <a:p>
            <a:pPr algn="ctr" defTabSz="1216025">
              <a:lnSpc>
                <a:spcPct val="120000"/>
              </a:lnSpc>
              <a:spcBef>
                <a:spcPct val="20000"/>
              </a:spcBef>
              <a:defRPr/>
            </a:pPr>
            <a:r>
              <a:rPr lang="zh-CN" altLang="en-US" sz="1200" dirty="0" smtClean="0">
                <a:latin typeface="微软雅黑" pitchFamily="34" charset="-122"/>
                <a:ea typeface="微软雅黑" pitchFamily="34" charset="-122"/>
              </a:rPr>
              <a:t>使用手机上网的网民比例提升至</a:t>
            </a:r>
            <a:r>
              <a:rPr lang="en-US" altLang="zh-CN" sz="1200" dirty="0" smtClean="0">
                <a:latin typeface="微软雅黑" pitchFamily="34" charset="-122"/>
                <a:ea typeface="微软雅黑" pitchFamily="34" charset="-122"/>
              </a:rPr>
              <a:t>95.1%</a:t>
            </a:r>
            <a:endParaRPr lang="zh-CN" altLang="en-US" sz="1200" dirty="0" smtClean="0">
              <a:latin typeface="微软雅黑" pitchFamily="34" charset="-122"/>
              <a:ea typeface="微软雅黑" pitchFamily="34" charset="-122"/>
            </a:endParaRPr>
          </a:p>
        </p:txBody>
      </p:sp>
      <p:grpSp>
        <p:nvGrpSpPr>
          <p:cNvPr id="16" name="组合 15"/>
          <p:cNvGrpSpPr/>
          <p:nvPr/>
        </p:nvGrpSpPr>
        <p:grpSpPr>
          <a:xfrm>
            <a:off x="42129" y="201875"/>
            <a:ext cx="6690111" cy="477141"/>
            <a:chOff x="30637" y="201875"/>
            <a:chExt cx="4914656" cy="477141"/>
          </a:xfrm>
        </p:grpSpPr>
        <p:sp>
          <p:nvSpPr>
            <p:cNvPr id="14" name="等腰三角形 13"/>
            <p:cNvSpPr/>
            <p:nvPr/>
          </p:nvSpPr>
          <p:spPr>
            <a:xfrm rot="5400000">
              <a:off x="-61106" y="293618"/>
              <a:ext cx="477141" cy="293656"/>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0"/>
            <p:cNvSpPr txBox="1">
              <a:spLocks noChangeArrowheads="1"/>
            </p:cNvSpPr>
            <p:nvPr/>
          </p:nvSpPr>
          <p:spPr bwMode="auto">
            <a:xfrm>
              <a:off x="344718" y="207099"/>
              <a:ext cx="4600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r>
                <a:rPr lang="zh-CN" altLang="en-US" sz="2400" b="1" dirty="0" smtClean="0">
                  <a:latin typeface="微软雅黑" pitchFamily="34" charset="-122"/>
                  <a:ea typeface="微软雅黑" pitchFamily="34" charset="-122"/>
                </a:rPr>
                <a:t>趋势：手机成为人们</a:t>
              </a:r>
              <a:r>
                <a:rPr lang="zh-CN" altLang="en-US" sz="2400" b="1" dirty="0">
                  <a:latin typeface="微软雅黑" pitchFamily="34" charset="-122"/>
                  <a:ea typeface="微软雅黑" pitchFamily="34" charset="-122"/>
                </a:rPr>
                <a:t>获取信息</a:t>
              </a:r>
              <a:r>
                <a:rPr lang="zh-CN" altLang="en-US" sz="2400" b="1" dirty="0" smtClean="0">
                  <a:latin typeface="微软雅黑" pitchFamily="34" charset="-122"/>
                  <a:ea typeface="微软雅黑" pitchFamily="34" charset="-122"/>
                </a:rPr>
                <a:t>的最主要终端</a:t>
              </a:r>
              <a:endParaRPr lang="zh-CN" altLang="en-US" sz="2400" dirty="0">
                <a:latin typeface="微软雅黑" pitchFamily="34" charset="-122"/>
                <a:ea typeface="微软雅黑" pitchFamily="34" charset="-122"/>
              </a:endParaRPr>
            </a:p>
          </p:txBody>
        </p:sp>
      </p:grpSp>
      <p:sp>
        <p:nvSpPr>
          <p:cNvPr id="18" name="圆角矩形 3"/>
          <p:cNvSpPr>
            <a:spLocks noChangeArrowheads="1"/>
          </p:cNvSpPr>
          <p:nvPr/>
        </p:nvSpPr>
        <p:spPr bwMode="auto">
          <a:xfrm>
            <a:off x="689112" y="1226000"/>
            <a:ext cx="3614863" cy="1114812"/>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endParaRPr lang="zh-CN" altLang="en-US">
              <a:solidFill>
                <a:srgbClr val="FFFFFF"/>
              </a:solidFill>
            </a:endParaRPr>
          </a:p>
        </p:txBody>
      </p:sp>
      <p:sp>
        <p:nvSpPr>
          <p:cNvPr id="19" name="矩形 4"/>
          <p:cNvSpPr>
            <a:spLocks noChangeArrowheads="1"/>
          </p:cNvSpPr>
          <p:nvPr/>
        </p:nvSpPr>
        <p:spPr bwMode="auto">
          <a:xfrm>
            <a:off x="775583" y="1410349"/>
            <a:ext cx="32221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itchFamily="34" charset="0"/>
                <a:ea typeface="宋体" charset="-122"/>
              </a:defRPr>
            </a:lvl1pPr>
            <a:lvl2pPr marL="742950" indent="-285750" defTabSz="1216025">
              <a:defRPr>
                <a:solidFill>
                  <a:schemeClr val="tx1"/>
                </a:solidFill>
                <a:latin typeface="Calibri" pitchFamily="34" charset="0"/>
                <a:ea typeface="宋体" charset="-122"/>
              </a:defRPr>
            </a:lvl2pPr>
            <a:lvl3pPr marL="1143000" indent="-228600" defTabSz="1216025">
              <a:defRPr>
                <a:solidFill>
                  <a:schemeClr val="tx1"/>
                </a:solidFill>
                <a:latin typeface="Calibri" pitchFamily="34" charset="0"/>
                <a:ea typeface="宋体" charset="-122"/>
              </a:defRPr>
            </a:lvl3pPr>
            <a:lvl4pPr marL="1600200" indent="-228600" defTabSz="1216025">
              <a:defRPr>
                <a:solidFill>
                  <a:schemeClr val="tx1"/>
                </a:solidFill>
                <a:latin typeface="Calibri" pitchFamily="34" charset="0"/>
                <a:ea typeface="宋体" charset="-122"/>
              </a:defRPr>
            </a:lvl4pPr>
            <a:lvl5pPr marL="2057400" indent="-228600" defTabSz="1216025">
              <a:defRPr>
                <a:solidFill>
                  <a:schemeClr val="tx1"/>
                </a:solidFill>
                <a:latin typeface="Calibri" pitchFamily="34" charset="0"/>
                <a:ea typeface="宋体" charset="-122"/>
              </a:defRPr>
            </a:lvl5pPr>
            <a:lvl6pPr marL="25146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a:lnSpc>
                <a:spcPct val="120000"/>
              </a:lnSpc>
              <a:spcBef>
                <a:spcPct val="20000"/>
              </a:spcBef>
            </a:pPr>
            <a:r>
              <a:rPr lang="zh-CN" altLang="en-US" sz="1200" dirty="0">
                <a:latin typeface="微软雅黑" pitchFamily="34" charset="-122"/>
                <a:ea typeface="微软雅黑" pitchFamily="34" charset="-122"/>
              </a:rPr>
              <a:t>截至</a:t>
            </a:r>
            <a:r>
              <a:rPr lang="en-US" altLang="zh-CN" sz="1200" dirty="0" smtClean="0">
                <a:latin typeface="微软雅黑" pitchFamily="34" charset="-122"/>
                <a:ea typeface="微软雅黑" pitchFamily="34" charset="-122"/>
              </a:rPr>
              <a:t>2016</a:t>
            </a:r>
            <a:r>
              <a:rPr lang="zh-CN" altLang="en-US" sz="1200" dirty="0" smtClean="0">
                <a:latin typeface="微软雅黑" pitchFamily="34" charset="-122"/>
                <a:ea typeface="微软雅黑" pitchFamily="34" charset="-122"/>
              </a:rPr>
              <a:t>年</a:t>
            </a:r>
            <a:r>
              <a:rPr lang="en-US" altLang="zh-CN" sz="1200" dirty="0" smtClean="0">
                <a:latin typeface="微软雅黑" pitchFamily="34" charset="-122"/>
                <a:ea typeface="微软雅黑" pitchFamily="34" charset="-122"/>
              </a:rPr>
              <a:t>12</a:t>
            </a:r>
            <a:r>
              <a:rPr lang="zh-CN" altLang="en-US" sz="1200" dirty="0" smtClean="0">
                <a:latin typeface="微软雅黑" pitchFamily="34" charset="-122"/>
                <a:ea typeface="微软雅黑" pitchFamily="34" charset="-122"/>
              </a:rPr>
              <a:t>月</a:t>
            </a:r>
            <a:endParaRPr lang="en-US" altLang="zh-CN" sz="1200" dirty="0" smtClean="0">
              <a:latin typeface="微软雅黑" pitchFamily="34" charset="-122"/>
              <a:ea typeface="微软雅黑" pitchFamily="34" charset="-122"/>
            </a:endParaRPr>
          </a:p>
          <a:p>
            <a:pPr algn="ctr">
              <a:lnSpc>
                <a:spcPct val="120000"/>
              </a:lnSpc>
              <a:spcBef>
                <a:spcPct val="20000"/>
              </a:spcBef>
            </a:pPr>
            <a:r>
              <a:rPr lang="zh-CN" altLang="en-US" sz="1200" dirty="0" smtClean="0">
                <a:latin typeface="微软雅黑" pitchFamily="34" charset="-122"/>
                <a:ea typeface="微软雅黑" pitchFamily="34" charset="-122"/>
              </a:rPr>
              <a:t>中国手机</a:t>
            </a:r>
            <a:r>
              <a:rPr lang="zh-CN" altLang="en-US" sz="1200" dirty="0">
                <a:latin typeface="微软雅黑" pitchFamily="34" charset="-122"/>
                <a:ea typeface="微软雅黑" pitchFamily="34" charset="-122"/>
              </a:rPr>
              <a:t>网民规模达</a:t>
            </a:r>
            <a:r>
              <a:rPr lang="en-US" altLang="zh-CN" sz="1200" dirty="0" smtClean="0">
                <a:latin typeface="微软雅黑" pitchFamily="34" charset="-122"/>
                <a:ea typeface="微软雅黑" pitchFamily="34" charset="-122"/>
              </a:rPr>
              <a:t>6.95</a:t>
            </a:r>
            <a:r>
              <a:rPr lang="zh-CN" altLang="en-US" sz="1200" dirty="0" smtClean="0">
                <a:latin typeface="微软雅黑" pitchFamily="34" charset="-122"/>
                <a:ea typeface="微软雅黑" pitchFamily="34" charset="-122"/>
              </a:rPr>
              <a:t>亿</a:t>
            </a:r>
            <a:endParaRPr lang="en-US" altLang="zh-CN" sz="1200" dirty="0" smtClean="0">
              <a:latin typeface="微软雅黑" pitchFamily="34" charset="-122"/>
              <a:ea typeface="微软雅黑" pitchFamily="34" charset="-122"/>
            </a:endParaRPr>
          </a:p>
          <a:p>
            <a:pPr algn="ctr">
              <a:lnSpc>
                <a:spcPct val="120000"/>
              </a:lnSpc>
              <a:spcBef>
                <a:spcPct val="20000"/>
              </a:spcBef>
            </a:pPr>
            <a:r>
              <a:rPr lang="zh-CN" altLang="en-US" sz="1200" dirty="0" smtClean="0">
                <a:latin typeface="微软雅黑" pitchFamily="34" charset="-122"/>
                <a:ea typeface="微软雅黑" pitchFamily="34" charset="-122"/>
              </a:rPr>
              <a:t>较</a:t>
            </a:r>
            <a:r>
              <a:rPr lang="en-US" altLang="zh-CN" sz="1200" dirty="0" smtClean="0">
                <a:latin typeface="微软雅黑" pitchFamily="34" charset="-122"/>
                <a:ea typeface="微软雅黑" pitchFamily="34" charset="-122"/>
              </a:rPr>
              <a:t>2015</a:t>
            </a:r>
            <a:r>
              <a:rPr lang="zh-CN" altLang="en-US" sz="1200" dirty="0" smtClean="0">
                <a:latin typeface="微软雅黑" pitchFamily="34" charset="-122"/>
                <a:ea typeface="微软雅黑" pitchFamily="34" charset="-122"/>
              </a:rPr>
              <a:t>年底增加</a:t>
            </a:r>
            <a:r>
              <a:rPr lang="en-US" altLang="zh-CN" sz="1200" dirty="0" smtClean="0">
                <a:latin typeface="微软雅黑" pitchFamily="34" charset="-122"/>
                <a:ea typeface="微软雅黑" pitchFamily="34" charset="-122"/>
              </a:rPr>
              <a:t>7550</a:t>
            </a:r>
            <a:r>
              <a:rPr lang="zh-CN" altLang="en-US" sz="1200" dirty="0" smtClean="0">
                <a:latin typeface="微软雅黑" pitchFamily="34" charset="-122"/>
                <a:ea typeface="微软雅黑" pitchFamily="34" charset="-122"/>
              </a:rPr>
              <a:t>万人</a:t>
            </a:r>
            <a:endParaRPr lang="en-US" altLang="zh-CN" sz="1200" dirty="0" smtClean="0">
              <a:latin typeface="微软雅黑" pitchFamily="34" charset="-122"/>
              <a:ea typeface="微软雅黑" pitchFamily="34" charset="-122"/>
            </a:endParaRPr>
          </a:p>
        </p:txBody>
      </p:sp>
      <p:sp>
        <p:nvSpPr>
          <p:cNvPr id="20" name="圆角矩形 7"/>
          <p:cNvSpPr>
            <a:spLocks noChangeArrowheads="1"/>
          </p:cNvSpPr>
          <p:nvPr/>
        </p:nvSpPr>
        <p:spPr bwMode="auto">
          <a:xfrm>
            <a:off x="1349292" y="991051"/>
            <a:ext cx="2162595" cy="304606"/>
          </a:xfrm>
          <a:prstGeom prst="roundRect">
            <a:avLst>
              <a:gd name="adj" fmla="val 16667"/>
            </a:avLst>
          </a:prstGeom>
          <a:solidFill>
            <a:srgbClr val="1C48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endParaRPr lang="zh-CN" altLang="en-US">
              <a:solidFill>
                <a:srgbClr val="FFFFFF"/>
              </a:solidFill>
            </a:endParaRPr>
          </a:p>
        </p:txBody>
      </p:sp>
      <p:sp>
        <p:nvSpPr>
          <p:cNvPr id="21" name="文本框 8"/>
          <p:cNvSpPr txBox="1">
            <a:spLocks noChangeArrowheads="1"/>
          </p:cNvSpPr>
          <p:nvPr/>
        </p:nvSpPr>
        <p:spPr bwMode="auto">
          <a:xfrm>
            <a:off x="1523489" y="991051"/>
            <a:ext cx="18443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itchFamily="34" charset="0"/>
                <a:ea typeface="宋体" charset="-122"/>
              </a:defRPr>
            </a:lvl1pPr>
            <a:lvl2pPr marL="742950" indent="-285750" defTabSz="1216025">
              <a:defRPr>
                <a:solidFill>
                  <a:schemeClr val="tx1"/>
                </a:solidFill>
                <a:latin typeface="Calibri" pitchFamily="34" charset="0"/>
                <a:ea typeface="宋体" charset="-122"/>
              </a:defRPr>
            </a:lvl2pPr>
            <a:lvl3pPr marL="1143000" indent="-228600" defTabSz="1216025">
              <a:defRPr>
                <a:solidFill>
                  <a:schemeClr val="tx1"/>
                </a:solidFill>
                <a:latin typeface="Calibri" pitchFamily="34" charset="0"/>
                <a:ea typeface="宋体" charset="-122"/>
              </a:defRPr>
            </a:lvl3pPr>
            <a:lvl4pPr marL="1600200" indent="-228600" defTabSz="1216025">
              <a:defRPr>
                <a:solidFill>
                  <a:schemeClr val="tx1"/>
                </a:solidFill>
                <a:latin typeface="Calibri" pitchFamily="34" charset="0"/>
                <a:ea typeface="宋体" charset="-122"/>
              </a:defRPr>
            </a:lvl4pPr>
            <a:lvl5pPr marL="2057400" indent="-228600" defTabSz="1216025">
              <a:defRPr>
                <a:solidFill>
                  <a:schemeClr val="tx1"/>
                </a:solidFill>
                <a:latin typeface="Calibri" pitchFamily="34" charset="0"/>
                <a:ea typeface="宋体" charset="-122"/>
              </a:defRPr>
            </a:lvl5pPr>
            <a:lvl6pPr marL="25146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sz="1400" b="1" dirty="0" smtClean="0">
                <a:solidFill>
                  <a:schemeClr val="bg1"/>
                </a:solidFill>
                <a:latin typeface="Arial" charset="0"/>
                <a:ea typeface="微软雅黑" pitchFamily="34" charset="-122"/>
                <a:sym typeface="Arial" charset="0"/>
              </a:rPr>
              <a:t>网民规模</a:t>
            </a:r>
            <a:endParaRPr lang="en-US" altLang="zh-CN" sz="1400" b="1" dirty="0">
              <a:solidFill>
                <a:schemeClr val="bg1"/>
              </a:solidFill>
              <a:latin typeface="Arial" charset="0"/>
              <a:ea typeface="微软雅黑" pitchFamily="34" charset="-122"/>
              <a:sym typeface="Arial" charset="0"/>
            </a:endParaRPr>
          </a:p>
        </p:txBody>
      </p:sp>
      <p:sp>
        <p:nvSpPr>
          <p:cNvPr id="23" name="圆角矩形 3"/>
          <p:cNvSpPr>
            <a:spLocks noChangeArrowheads="1"/>
          </p:cNvSpPr>
          <p:nvPr/>
        </p:nvSpPr>
        <p:spPr bwMode="auto">
          <a:xfrm>
            <a:off x="4865576" y="1226000"/>
            <a:ext cx="3614863" cy="1114812"/>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endParaRPr lang="zh-CN" altLang="en-US">
              <a:solidFill>
                <a:srgbClr val="FFFFFF"/>
              </a:solidFill>
            </a:endParaRPr>
          </a:p>
        </p:txBody>
      </p:sp>
      <p:sp>
        <p:nvSpPr>
          <p:cNvPr id="24" name="圆角矩形 7"/>
          <p:cNvSpPr>
            <a:spLocks noChangeArrowheads="1"/>
          </p:cNvSpPr>
          <p:nvPr/>
        </p:nvSpPr>
        <p:spPr bwMode="auto">
          <a:xfrm>
            <a:off x="5597764" y="987574"/>
            <a:ext cx="2162595" cy="304606"/>
          </a:xfrm>
          <a:prstGeom prst="roundRect">
            <a:avLst>
              <a:gd name="adj" fmla="val 16667"/>
            </a:avLst>
          </a:prstGeom>
          <a:solidFill>
            <a:srgbClr val="1C48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endParaRPr lang="zh-CN" altLang="en-US">
              <a:solidFill>
                <a:srgbClr val="FFFFFF"/>
              </a:solidFill>
            </a:endParaRPr>
          </a:p>
        </p:txBody>
      </p:sp>
      <p:sp>
        <p:nvSpPr>
          <p:cNvPr id="25" name="文本框 8"/>
          <p:cNvSpPr txBox="1">
            <a:spLocks noChangeArrowheads="1"/>
          </p:cNvSpPr>
          <p:nvPr/>
        </p:nvSpPr>
        <p:spPr bwMode="auto">
          <a:xfrm>
            <a:off x="5771961" y="987574"/>
            <a:ext cx="184438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itchFamily="34" charset="0"/>
                <a:ea typeface="宋体" charset="-122"/>
              </a:defRPr>
            </a:lvl1pPr>
            <a:lvl2pPr marL="742950" indent="-285750" defTabSz="1216025">
              <a:defRPr>
                <a:solidFill>
                  <a:schemeClr val="tx1"/>
                </a:solidFill>
                <a:latin typeface="Calibri" pitchFamily="34" charset="0"/>
                <a:ea typeface="宋体" charset="-122"/>
              </a:defRPr>
            </a:lvl2pPr>
            <a:lvl3pPr marL="1143000" indent="-228600" defTabSz="1216025">
              <a:defRPr>
                <a:solidFill>
                  <a:schemeClr val="tx1"/>
                </a:solidFill>
                <a:latin typeface="Calibri" pitchFamily="34" charset="0"/>
                <a:ea typeface="宋体" charset="-122"/>
              </a:defRPr>
            </a:lvl3pPr>
            <a:lvl4pPr marL="1600200" indent="-228600" defTabSz="1216025">
              <a:defRPr>
                <a:solidFill>
                  <a:schemeClr val="tx1"/>
                </a:solidFill>
                <a:latin typeface="Calibri" pitchFamily="34" charset="0"/>
                <a:ea typeface="宋体" charset="-122"/>
              </a:defRPr>
            </a:lvl4pPr>
            <a:lvl5pPr marL="2057400" indent="-228600" defTabSz="1216025">
              <a:defRPr>
                <a:solidFill>
                  <a:schemeClr val="tx1"/>
                </a:solidFill>
                <a:latin typeface="Calibri" pitchFamily="34" charset="0"/>
                <a:ea typeface="宋体" charset="-122"/>
              </a:defRPr>
            </a:lvl5pPr>
            <a:lvl6pPr marL="25146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defTabSz="1216025"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spcBef>
                <a:spcPct val="20000"/>
              </a:spcBef>
            </a:pPr>
            <a:r>
              <a:rPr lang="zh-CN" altLang="en-US" sz="1400" b="1" dirty="0" smtClean="0">
                <a:solidFill>
                  <a:schemeClr val="bg1"/>
                </a:solidFill>
                <a:latin typeface="Arial" charset="0"/>
                <a:ea typeface="微软雅黑" pitchFamily="34" charset="-122"/>
                <a:sym typeface="Arial" charset="0"/>
              </a:rPr>
              <a:t>上网时长</a:t>
            </a:r>
            <a:endParaRPr lang="en-US" altLang="zh-CN" sz="1400" b="1" dirty="0">
              <a:solidFill>
                <a:schemeClr val="bg1"/>
              </a:solidFill>
              <a:latin typeface="Arial" charset="0"/>
              <a:ea typeface="微软雅黑" pitchFamily="34" charset="-122"/>
              <a:sym typeface="Arial" charset="0"/>
            </a:endParaRPr>
          </a:p>
        </p:txBody>
      </p:sp>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111" y="2440684"/>
            <a:ext cx="3614863" cy="221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3856" y="2506217"/>
            <a:ext cx="3820592" cy="2088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30194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1886" r="3893"/>
          <a:stretch/>
        </p:blipFill>
        <p:spPr bwMode="auto">
          <a:xfrm>
            <a:off x="3380953" y="1635646"/>
            <a:ext cx="5234080" cy="2916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10"/>
          <p:cNvSpPr txBox="1">
            <a:spLocks noChangeArrowheads="1"/>
          </p:cNvSpPr>
          <p:nvPr/>
        </p:nvSpPr>
        <p:spPr bwMode="auto">
          <a:xfrm>
            <a:off x="515868" y="207099"/>
            <a:ext cx="68644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sz="2400" b="1" dirty="0" smtClean="0">
                <a:latin typeface="微软雅黑" pitchFamily="34" charset="-122"/>
                <a:ea typeface="微软雅黑" pitchFamily="34" charset="-122"/>
              </a:rPr>
              <a:t>转变：</a:t>
            </a:r>
            <a:r>
              <a:rPr lang="zh-CN" altLang="zh-CN" sz="2400" b="1" dirty="0" smtClean="0">
                <a:latin typeface="微软雅黑" pitchFamily="34" charset="-122"/>
                <a:ea typeface="微软雅黑" pitchFamily="34" charset="-122"/>
              </a:rPr>
              <a:t>移动</a:t>
            </a:r>
            <a:r>
              <a:rPr lang="zh-CN" altLang="zh-CN" sz="2400" b="1" dirty="0">
                <a:latin typeface="微软雅黑" pitchFamily="34" charset="-122"/>
                <a:ea typeface="微软雅黑" pitchFamily="34" charset="-122"/>
              </a:rPr>
              <a:t>互联网成为</a:t>
            </a:r>
            <a:r>
              <a:rPr lang="zh-CN" altLang="zh-CN" sz="2400" b="1" dirty="0" smtClean="0">
                <a:latin typeface="微软雅黑" pitchFamily="34" charset="-122"/>
                <a:ea typeface="微软雅黑" pitchFamily="34" charset="-122"/>
              </a:rPr>
              <a:t>企业</a:t>
            </a:r>
            <a:r>
              <a:rPr lang="zh-CN" altLang="en-US" sz="2400" b="1" dirty="0" smtClean="0">
                <a:latin typeface="微软雅黑" pitchFamily="34" charset="-122"/>
                <a:ea typeface="微软雅黑" pitchFamily="34" charset="-122"/>
              </a:rPr>
              <a:t>营销的</a:t>
            </a:r>
            <a:r>
              <a:rPr lang="zh-CN" altLang="zh-CN" sz="2400" b="1" dirty="0" smtClean="0">
                <a:latin typeface="微软雅黑" pitchFamily="34" charset="-122"/>
                <a:ea typeface="微软雅黑" pitchFamily="34" charset="-122"/>
              </a:rPr>
              <a:t>最主要阵地</a:t>
            </a:r>
            <a:endParaRPr lang="zh-CN" altLang="zh-CN" sz="2400" b="1" dirty="0">
              <a:latin typeface="微软雅黑" pitchFamily="34" charset="-122"/>
              <a:ea typeface="微软雅黑" pitchFamily="34" charset="-122"/>
            </a:endParaRPr>
          </a:p>
        </p:txBody>
      </p:sp>
      <p:sp>
        <p:nvSpPr>
          <p:cNvPr id="6" name="等腰三角形 5"/>
          <p:cNvSpPr/>
          <p:nvPr/>
        </p:nvSpPr>
        <p:spPr>
          <a:xfrm rot="5400000">
            <a:off x="3428" y="240575"/>
            <a:ext cx="477141" cy="39974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0" y="4767295"/>
            <a:ext cx="8925456" cy="411374"/>
            <a:chOff x="0" y="4767295"/>
            <a:chExt cx="8925456" cy="411374"/>
          </a:xfrm>
        </p:grpSpPr>
        <p:sp>
          <p:nvSpPr>
            <p:cNvPr id="8"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4" name="TextBox 3"/>
          <p:cNvSpPr txBox="1"/>
          <p:nvPr/>
        </p:nvSpPr>
        <p:spPr>
          <a:xfrm>
            <a:off x="906029" y="2186151"/>
            <a:ext cx="2209850" cy="2031325"/>
          </a:xfrm>
          <a:prstGeom prst="rect">
            <a:avLst/>
          </a:prstGeom>
          <a:noFill/>
        </p:spPr>
        <p:txBody>
          <a:bodyPr wrap="square" rtlCol="0">
            <a:spAutoFit/>
          </a:bodyPr>
          <a:lstStyle/>
          <a:p>
            <a:pPr>
              <a:lnSpc>
                <a:spcPct val="150000"/>
              </a:lnSpc>
            </a:pPr>
            <a:r>
              <a:rPr lang="zh-CN" altLang="en-US" sz="1200" dirty="0" smtClean="0">
                <a:latin typeface="+mn-ea"/>
              </a:rPr>
              <a:t>据</a:t>
            </a:r>
            <a:r>
              <a:rPr lang="en-US" altLang="zh-CN" sz="1200" dirty="0" smtClean="0">
                <a:latin typeface="+mn-ea"/>
              </a:rPr>
              <a:t>CNNIC</a:t>
            </a:r>
            <a:r>
              <a:rPr lang="zh-CN" altLang="en-US" sz="1200" dirty="0" smtClean="0">
                <a:latin typeface="+mn-ea"/>
              </a:rPr>
              <a:t>发布的</a:t>
            </a:r>
            <a:r>
              <a:rPr lang="en-US" altLang="zh-CN" sz="1200" dirty="0" smtClean="0">
                <a:latin typeface="+mn-ea"/>
              </a:rPr>
              <a:t>《</a:t>
            </a:r>
            <a:r>
              <a:rPr lang="zh-CN" altLang="en-US" sz="1200" dirty="0" smtClean="0">
                <a:latin typeface="+mn-ea"/>
              </a:rPr>
              <a:t>第</a:t>
            </a:r>
            <a:r>
              <a:rPr lang="en-US" altLang="zh-CN" sz="1200" dirty="0" smtClean="0">
                <a:latin typeface="+mn-ea"/>
              </a:rPr>
              <a:t>39</a:t>
            </a:r>
            <a:r>
              <a:rPr lang="zh-CN" altLang="en-US" sz="1200" dirty="0" smtClean="0">
                <a:latin typeface="+mn-ea"/>
              </a:rPr>
              <a:t>次中国互联网络发展状况统计调查报告</a:t>
            </a:r>
            <a:r>
              <a:rPr lang="en-US" altLang="zh-CN" sz="1200" dirty="0" smtClean="0">
                <a:latin typeface="+mn-ea"/>
              </a:rPr>
              <a:t>》</a:t>
            </a:r>
            <a:r>
              <a:rPr lang="zh-CN" altLang="en-US" sz="1200" dirty="0" smtClean="0">
                <a:latin typeface="+mn-ea"/>
              </a:rPr>
              <a:t>显示，企业通过移动互联网进行营销推广的比例为</a:t>
            </a:r>
            <a:r>
              <a:rPr lang="en-US" altLang="zh-CN" sz="1200" dirty="0" smtClean="0">
                <a:latin typeface="+mn-ea"/>
              </a:rPr>
              <a:t>83.3%</a:t>
            </a:r>
            <a:r>
              <a:rPr lang="zh-CN" altLang="en-US" sz="1200" dirty="0" smtClean="0">
                <a:latin typeface="+mn-ea"/>
              </a:rPr>
              <a:t>，相比</a:t>
            </a:r>
            <a:r>
              <a:rPr lang="en-US" altLang="zh-CN" sz="1200" dirty="0" smtClean="0">
                <a:latin typeface="+mn-ea"/>
              </a:rPr>
              <a:t>2015</a:t>
            </a:r>
            <a:r>
              <a:rPr lang="zh-CN" altLang="en-US" sz="1200" dirty="0" smtClean="0">
                <a:latin typeface="+mn-ea"/>
              </a:rPr>
              <a:t>年的</a:t>
            </a:r>
            <a:r>
              <a:rPr lang="en-US" altLang="zh-CN" sz="1200" dirty="0" smtClean="0">
                <a:latin typeface="+mn-ea"/>
              </a:rPr>
              <a:t>46.0%</a:t>
            </a:r>
            <a:r>
              <a:rPr lang="zh-CN" altLang="en-US" sz="1200" dirty="0" smtClean="0">
                <a:latin typeface="+mn-ea"/>
              </a:rPr>
              <a:t>增长近一倍，其中高达</a:t>
            </a:r>
            <a:r>
              <a:rPr lang="en-US" altLang="zh-CN" sz="1200" dirty="0" smtClean="0">
                <a:latin typeface="+mn-ea"/>
              </a:rPr>
              <a:t>67.8%</a:t>
            </a:r>
            <a:r>
              <a:rPr lang="zh-CN" altLang="en-US" sz="1200" dirty="0" smtClean="0">
                <a:latin typeface="+mn-ea"/>
              </a:rPr>
              <a:t>的企业使用了付费推广。</a:t>
            </a:r>
            <a:endParaRPr lang="en-US" altLang="zh-CN" sz="1200" dirty="0" smtClean="0">
              <a:latin typeface="+mn-ea"/>
            </a:endParaRPr>
          </a:p>
        </p:txBody>
      </p:sp>
      <p:sp>
        <p:nvSpPr>
          <p:cNvPr id="13" name="矩形 12"/>
          <p:cNvSpPr/>
          <p:nvPr/>
        </p:nvSpPr>
        <p:spPr>
          <a:xfrm>
            <a:off x="688490" y="843558"/>
            <a:ext cx="8022475" cy="923330"/>
          </a:xfrm>
          <a:prstGeom prst="rect">
            <a:avLst/>
          </a:prstGeom>
        </p:spPr>
        <p:txBody>
          <a:bodyPr wrap="square">
            <a:spAutoFit/>
          </a:bodyPr>
          <a:lstStyle/>
          <a:p>
            <a:pPr>
              <a:lnSpc>
                <a:spcPct val="150000"/>
              </a:lnSpc>
            </a:pPr>
            <a:r>
              <a:rPr lang="zh-CN" altLang="en-US" sz="1200" dirty="0" smtClean="0">
                <a:latin typeface="+mn-ea"/>
              </a:rPr>
              <a:t>随着</a:t>
            </a:r>
            <a:r>
              <a:rPr lang="zh-CN" altLang="en-US" sz="1200" dirty="0">
                <a:latin typeface="+mn-ea"/>
              </a:rPr>
              <a:t>消费者向移动互联网全面转移，移动流量保持高速增长，专注于移动互联网营销推广的产品逐渐发展成熟并得到企业客户的认可和接受</a:t>
            </a:r>
            <a:r>
              <a:rPr lang="zh-CN" altLang="en-US" sz="1200" dirty="0" smtClean="0">
                <a:latin typeface="+mn-ea"/>
              </a:rPr>
              <a:t>。尤其是，</a:t>
            </a:r>
            <a:r>
              <a:rPr lang="zh-CN" altLang="en-US" sz="1200" dirty="0">
                <a:latin typeface="+mn-ea"/>
              </a:rPr>
              <a:t>近来大型互联网企业纷纷公布其移动营收占比突破关键</a:t>
            </a:r>
            <a:r>
              <a:rPr lang="zh-CN" altLang="en-US" sz="1200" dirty="0" smtClean="0">
                <a:latin typeface="+mn-ea"/>
              </a:rPr>
              <a:t>转折点</a:t>
            </a:r>
            <a:r>
              <a:rPr lang="zh-CN" altLang="en-US" sz="1200" dirty="0">
                <a:latin typeface="+mn-ea"/>
              </a:rPr>
              <a:t>。</a:t>
            </a:r>
            <a:r>
              <a:rPr lang="zh-CN" altLang="en-US" sz="1200" dirty="0" smtClean="0">
                <a:latin typeface="+mn-ea"/>
              </a:rPr>
              <a:t>可见</a:t>
            </a:r>
            <a:r>
              <a:rPr lang="zh-CN" altLang="en-US" sz="1200" dirty="0">
                <a:latin typeface="+mn-ea"/>
              </a:rPr>
              <a:t>，企业客户正在转向移动营销市场。</a:t>
            </a:r>
          </a:p>
        </p:txBody>
      </p:sp>
      <p:sp>
        <p:nvSpPr>
          <p:cNvPr id="18" name="圆角矩形 3"/>
          <p:cNvSpPr>
            <a:spLocks noChangeArrowheads="1"/>
          </p:cNvSpPr>
          <p:nvPr/>
        </p:nvSpPr>
        <p:spPr bwMode="auto">
          <a:xfrm>
            <a:off x="746053" y="1995686"/>
            <a:ext cx="2529803" cy="2448272"/>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endParaRPr lang="zh-CN" altLang="en-US">
              <a:solidFill>
                <a:srgbClr val="FFFFFF"/>
              </a:solidFill>
            </a:endParaRPr>
          </a:p>
        </p:txBody>
      </p:sp>
    </p:spTree>
    <p:extLst>
      <p:ext uri="{BB962C8B-B14F-4D97-AF65-F5344CB8AC3E}">
        <p14:creationId xmlns:p14="http://schemas.microsoft.com/office/powerpoint/2010/main" val="29997802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40064" y="931601"/>
            <a:ext cx="6317344" cy="3551356"/>
            <a:chOff x="7792108" y="992560"/>
            <a:chExt cx="4611302" cy="2592288"/>
          </a:xfrm>
        </p:grpSpPr>
        <p:sp>
          <p:nvSpPr>
            <p:cNvPr id="5" name="圆角矩形 4"/>
            <p:cNvSpPr/>
            <p:nvPr/>
          </p:nvSpPr>
          <p:spPr>
            <a:xfrm>
              <a:off x="7792108" y="992560"/>
              <a:ext cx="4611302" cy="389461"/>
            </a:xfrm>
            <a:prstGeom prst="roundRect">
              <a:avLst/>
            </a:prstGeom>
            <a:solidFill>
              <a:schemeClr val="tx2"/>
            </a:solidFill>
            <a:ln w="19050"/>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移动互联网的特点</a:t>
              </a:r>
              <a:endParaRPr lang="zh-CN" altLang="en-US" sz="2000" b="1" dirty="0">
                <a:latin typeface="微软雅黑" pitchFamily="34" charset="-122"/>
                <a:ea typeface="微软雅黑" pitchFamily="34" charset="-122"/>
              </a:endParaRPr>
            </a:p>
          </p:txBody>
        </p:sp>
        <p:sp>
          <p:nvSpPr>
            <p:cNvPr id="6" name="圆角矩形 5"/>
            <p:cNvSpPr/>
            <p:nvPr/>
          </p:nvSpPr>
          <p:spPr>
            <a:xfrm>
              <a:off x="7792108" y="3195387"/>
              <a:ext cx="4611302" cy="389461"/>
            </a:xfrm>
            <a:prstGeom prst="roundRect">
              <a:avLst/>
            </a:prstGeom>
            <a:ln w="28575"/>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移动营销的优势</a:t>
              </a:r>
              <a:endParaRPr lang="zh-CN" altLang="en-US" sz="2000" b="1" dirty="0">
                <a:latin typeface="微软雅黑" pitchFamily="34" charset="-122"/>
                <a:ea typeface="微软雅黑" pitchFamily="34" charset="-122"/>
              </a:endParaRPr>
            </a:p>
          </p:txBody>
        </p:sp>
        <p:sp>
          <p:nvSpPr>
            <p:cNvPr id="7" name="圆角矩形 6"/>
            <p:cNvSpPr/>
            <p:nvPr/>
          </p:nvSpPr>
          <p:spPr>
            <a:xfrm>
              <a:off x="7792108" y="1876940"/>
              <a:ext cx="1008112" cy="389461"/>
            </a:xfrm>
            <a:prstGeom prst="roundRect">
              <a:avLst/>
            </a:prstGeom>
            <a:ln>
              <a:noFill/>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1400" b="1" dirty="0" smtClean="0">
                  <a:latin typeface="微软雅黑" pitchFamily="34" charset="-122"/>
                  <a:ea typeface="微软雅黑" pitchFamily="34" charset="-122"/>
                </a:rPr>
                <a:t>随时随地随身</a:t>
              </a:r>
              <a:endParaRPr lang="zh-CN" altLang="en-US" sz="1400" b="1" dirty="0">
                <a:latin typeface="微软雅黑" pitchFamily="34" charset="-122"/>
                <a:ea typeface="微软雅黑" pitchFamily="34" charset="-122"/>
              </a:endParaRPr>
            </a:p>
          </p:txBody>
        </p:sp>
        <p:sp>
          <p:nvSpPr>
            <p:cNvPr id="8" name="圆角矩形 7"/>
            <p:cNvSpPr/>
            <p:nvPr/>
          </p:nvSpPr>
          <p:spPr>
            <a:xfrm>
              <a:off x="8993171" y="1876940"/>
              <a:ext cx="1008112" cy="389461"/>
            </a:xfrm>
            <a:prstGeom prst="roundRect">
              <a:avLst/>
            </a:prstGeom>
            <a:ln>
              <a:noFill/>
            </a:ln>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sz="1400" b="1" dirty="0" smtClean="0">
                  <a:latin typeface="微软雅黑" pitchFamily="34" charset="-122"/>
                  <a:ea typeface="微软雅黑" pitchFamily="34" charset="-122"/>
                </a:rPr>
                <a:t>社会化传播</a:t>
              </a:r>
              <a:endParaRPr lang="zh-CN" altLang="en-US" sz="1400" b="1" dirty="0">
                <a:latin typeface="微软雅黑" pitchFamily="34" charset="-122"/>
                <a:ea typeface="微软雅黑" pitchFamily="34" charset="-122"/>
              </a:endParaRPr>
            </a:p>
          </p:txBody>
        </p:sp>
        <p:sp>
          <p:nvSpPr>
            <p:cNvPr id="9" name="圆角矩形 8"/>
            <p:cNvSpPr/>
            <p:nvPr/>
          </p:nvSpPr>
          <p:spPr>
            <a:xfrm>
              <a:off x="10194234" y="1876940"/>
              <a:ext cx="1008112" cy="389461"/>
            </a:xfrm>
            <a:prstGeom prst="roundRect">
              <a:avLst/>
            </a:prstGeom>
            <a:solidFill>
              <a:schemeClr val="accent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1400" b="1" dirty="0" smtClean="0">
                  <a:latin typeface="微软雅黑" pitchFamily="34" charset="-122"/>
                  <a:ea typeface="微软雅黑" pitchFamily="34" charset="-122"/>
                </a:rPr>
                <a:t>手机支付普及</a:t>
              </a:r>
              <a:endParaRPr lang="zh-CN" altLang="en-US" sz="1400" b="1" dirty="0">
                <a:latin typeface="微软雅黑" pitchFamily="34" charset="-122"/>
                <a:ea typeface="微软雅黑" pitchFamily="34" charset="-122"/>
              </a:endParaRPr>
            </a:p>
          </p:txBody>
        </p:sp>
        <p:sp>
          <p:nvSpPr>
            <p:cNvPr id="10" name="圆角矩形 9"/>
            <p:cNvSpPr/>
            <p:nvPr/>
          </p:nvSpPr>
          <p:spPr>
            <a:xfrm>
              <a:off x="11395298" y="1876940"/>
              <a:ext cx="1008112" cy="389461"/>
            </a:xfrm>
            <a:prstGeom prst="roundRect">
              <a:avLst/>
            </a:prstGeom>
            <a:solidFill>
              <a:schemeClr val="accent2"/>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1400" b="1" dirty="0" smtClean="0">
                  <a:latin typeface="微软雅黑" pitchFamily="34" charset="-122"/>
                  <a:ea typeface="微软雅黑" pitchFamily="34" charset="-122"/>
                </a:rPr>
                <a:t>营销平台多</a:t>
              </a:r>
              <a:endParaRPr lang="zh-CN" altLang="en-US" sz="1400" b="1" dirty="0">
                <a:latin typeface="微软雅黑" pitchFamily="34" charset="-122"/>
                <a:ea typeface="微软雅黑" pitchFamily="34" charset="-122"/>
              </a:endParaRPr>
            </a:p>
          </p:txBody>
        </p:sp>
        <p:sp>
          <p:nvSpPr>
            <p:cNvPr id="11" name="圆角矩形 10"/>
            <p:cNvSpPr/>
            <p:nvPr/>
          </p:nvSpPr>
          <p:spPr>
            <a:xfrm>
              <a:off x="7792108" y="2368487"/>
              <a:ext cx="1008112" cy="389461"/>
            </a:xfrm>
            <a:prstGeom prst="roundRect">
              <a:avLst/>
            </a:prstGeom>
            <a:solidFill>
              <a:schemeClr val="tx2">
                <a:lumMod val="20000"/>
                <a:lumOff val="8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1400" b="1" dirty="0" smtClean="0">
                  <a:latin typeface="微软雅黑" pitchFamily="34" charset="-122"/>
                  <a:ea typeface="微软雅黑" pitchFamily="34" charset="-122"/>
                </a:rPr>
                <a:t>营销场景更多</a:t>
              </a:r>
              <a:endParaRPr lang="zh-CN" altLang="en-US" sz="1400" b="1" dirty="0">
                <a:latin typeface="微软雅黑" pitchFamily="34" charset="-122"/>
                <a:ea typeface="微软雅黑" pitchFamily="34" charset="-122"/>
              </a:endParaRPr>
            </a:p>
          </p:txBody>
        </p:sp>
        <p:sp>
          <p:nvSpPr>
            <p:cNvPr id="12" name="圆角矩形 11"/>
            <p:cNvSpPr/>
            <p:nvPr/>
          </p:nvSpPr>
          <p:spPr>
            <a:xfrm>
              <a:off x="8993171" y="2368487"/>
              <a:ext cx="1008112" cy="389461"/>
            </a:xfrm>
            <a:prstGeom prst="roundRect">
              <a:avLst/>
            </a:prstGeom>
            <a:solidFill>
              <a:schemeClr val="tx2">
                <a:lumMod val="20000"/>
                <a:lumOff val="8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1400" b="1" dirty="0" smtClean="0">
                  <a:latin typeface="微软雅黑" pitchFamily="34" charset="-122"/>
                  <a:ea typeface="微软雅黑" pitchFamily="34" charset="-122"/>
                </a:rPr>
                <a:t>传播更迅速</a:t>
              </a:r>
              <a:endParaRPr lang="zh-CN" altLang="en-US" sz="1400" b="1" dirty="0">
                <a:latin typeface="微软雅黑" pitchFamily="34" charset="-122"/>
                <a:ea typeface="微软雅黑" pitchFamily="34" charset="-122"/>
              </a:endParaRPr>
            </a:p>
          </p:txBody>
        </p:sp>
        <p:sp>
          <p:nvSpPr>
            <p:cNvPr id="13" name="圆角矩形 12"/>
            <p:cNvSpPr/>
            <p:nvPr/>
          </p:nvSpPr>
          <p:spPr>
            <a:xfrm>
              <a:off x="10206061" y="2368486"/>
              <a:ext cx="1008112" cy="389461"/>
            </a:xfrm>
            <a:prstGeom prst="roundRect">
              <a:avLst/>
            </a:prstGeom>
            <a:solidFill>
              <a:schemeClr val="tx2">
                <a:lumMod val="20000"/>
                <a:lumOff val="8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1400" b="1" dirty="0" smtClean="0">
                  <a:latin typeface="微软雅黑" pitchFamily="34" charset="-122"/>
                  <a:ea typeface="微软雅黑" pitchFamily="34" charset="-122"/>
                </a:rPr>
                <a:t>交易更便捷</a:t>
              </a:r>
              <a:endParaRPr lang="zh-CN" altLang="en-US" sz="1400" b="1" dirty="0">
                <a:latin typeface="微软雅黑" pitchFamily="34" charset="-122"/>
                <a:ea typeface="微软雅黑" pitchFamily="34" charset="-122"/>
              </a:endParaRPr>
            </a:p>
          </p:txBody>
        </p:sp>
        <p:sp>
          <p:nvSpPr>
            <p:cNvPr id="14" name="圆角矩形 13"/>
            <p:cNvSpPr/>
            <p:nvPr/>
          </p:nvSpPr>
          <p:spPr>
            <a:xfrm>
              <a:off x="11395298" y="2368487"/>
              <a:ext cx="1008112" cy="389461"/>
            </a:xfrm>
            <a:prstGeom prst="roundRect">
              <a:avLst/>
            </a:prstGeom>
            <a:solidFill>
              <a:schemeClr val="tx2">
                <a:lumMod val="20000"/>
                <a:lumOff val="80000"/>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1400" b="1" dirty="0" smtClean="0">
                  <a:latin typeface="微软雅黑" pitchFamily="34" charset="-122"/>
                  <a:ea typeface="微软雅黑" pitchFamily="34" charset="-122"/>
                </a:rPr>
                <a:t>覆盖更广泛</a:t>
              </a:r>
              <a:endParaRPr lang="zh-CN" altLang="en-US" sz="1400" b="1" dirty="0">
                <a:latin typeface="微软雅黑" pitchFamily="34" charset="-122"/>
                <a:ea typeface="微软雅黑" pitchFamily="34" charset="-122"/>
              </a:endParaRPr>
            </a:p>
          </p:txBody>
        </p:sp>
        <p:sp>
          <p:nvSpPr>
            <p:cNvPr id="15" name="左大括号 14"/>
            <p:cNvSpPr/>
            <p:nvPr/>
          </p:nvSpPr>
          <p:spPr>
            <a:xfrm rot="-5400000">
              <a:off x="9880326" y="1176359"/>
              <a:ext cx="434866" cy="3603190"/>
            </a:xfrm>
            <a:prstGeom prst="leftBrace">
              <a:avLst>
                <a:gd name="adj1" fmla="val 55331"/>
                <a:gd name="adj2" fmla="val 50000"/>
              </a:avLst>
            </a:prstGeom>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zh-CN" altLang="en-US"/>
            </a:p>
          </p:txBody>
        </p:sp>
        <p:sp>
          <p:nvSpPr>
            <p:cNvPr id="16" name="左大括号 15"/>
            <p:cNvSpPr/>
            <p:nvPr/>
          </p:nvSpPr>
          <p:spPr>
            <a:xfrm rot="5400000" flipV="1">
              <a:off x="9880326" y="-179108"/>
              <a:ext cx="434866" cy="3603190"/>
            </a:xfrm>
            <a:prstGeom prst="leftBrace">
              <a:avLst>
                <a:gd name="adj1" fmla="val 55331"/>
                <a:gd name="adj2" fmla="val 50000"/>
              </a:avLst>
            </a:prstGeom>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p>
          </p:txBody>
        </p:sp>
        <p:sp>
          <p:nvSpPr>
            <p:cNvPr id="17" name="椭圆 16"/>
            <p:cNvSpPr/>
            <p:nvPr/>
          </p:nvSpPr>
          <p:spPr>
            <a:xfrm>
              <a:off x="8246381" y="2288859"/>
              <a:ext cx="45719" cy="4571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497227" y="2288859"/>
              <a:ext cx="45719" cy="457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1899354" y="2288859"/>
              <a:ext cx="45719" cy="457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0675430" y="2290723"/>
              <a:ext cx="45719"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10"/>
          <p:cNvSpPr txBox="1">
            <a:spLocks noChangeArrowheads="1"/>
          </p:cNvSpPr>
          <p:nvPr/>
        </p:nvSpPr>
        <p:spPr bwMode="auto">
          <a:xfrm>
            <a:off x="441026" y="207099"/>
            <a:ext cx="58591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sz="2400" b="1" dirty="0" smtClean="0">
                <a:latin typeface="微软雅黑" pitchFamily="34" charset="-122"/>
                <a:ea typeface="微软雅黑" pitchFamily="34" charset="-122"/>
              </a:rPr>
              <a:t>价值</a:t>
            </a:r>
            <a:r>
              <a:rPr lang="zh-CN" altLang="en-US" sz="2400" b="1" dirty="0">
                <a:latin typeface="微软雅黑" pitchFamily="34" charset="-122"/>
                <a:ea typeface="微软雅黑" pitchFamily="34" charset="-122"/>
              </a:rPr>
              <a:t>：</a:t>
            </a:r>
            <a:r>
              <a:rPr lang="zh-CN" altLang="zh-CN" sz="2400" b="1" dirty="0" smtClean="0">
                <a:latin typeface="微软雅黑" pitchFamily="34" charset="-122"/>
                <a:ea typeface="微软雅黑" pitchFamily="34" charset="-122"/>
              </a:rPr>
              <a:t>移动互联网</a:t>
            </a:r>
            <a:r>
              <a:rPr lang="zh-CN" altLang="en-US" sz="2400" b="1" dirty="0" smtClean="0">
                <a:latin typeface="微软雅黑" pitchFamily="34" charset="-122"/>
                <a:ea typeface="微软雅黑" pitchFamily="34" charset="-122"/>
              </a:rPr>
              <a:t>特点及移动营销优势</a:t>
            </a:r>
            <a:endParaRPr lang="zh-CN" altLang="zh-CN" sz="2400" b="1" dirty="0">
              <a:latin typeface="微软雅黑" pitchFamily="34" charset="-122"/>
              <a:ea typeface="微软雅黑" pitchFamily="34" charset="-122"/>
            </a:endParaRPr>
          </a:p>
        </p:txBody>
      </p:sp>
      <p:sp>
        <p:nvSpPr>
          <p:cNvPr id="22" name="等腰三角形 21"/>
          <p:cNvSpPr/>
          <p:nvPr/>
        </p:nvSpPr>
        <p:spPr>
          <a:xfrm rot="5400000">
            <a:off x="3428" y="240575"/>
            <a:ext cx="477141" cy="39974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0" y="4767295"/>
            <a:ext cx="8925456" cy="411374"/>
            <a:chOff x="0" y="4767295"/>
            <a:chExt cx="8925456" cy="411374"/>
          </a:xfrm>
        </p:grpSpPr>
        <p:sp>
          <p:nvSpPr>
            <p:cNvPr id="24"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Tree>
    <p:extLst>
      <p:ext uri="{BB962C8B-B14F-4D97-AF65-F5344CB8AC3E}">
        <p14:creationId xmlns:p14="http://schemas.microsoft.com/office/powerpoint/2010/main" val="2570503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l="49240" t="20269" r="285" b="656"/>
          <a:stretch/>
        </p:blipFill>
        <p:spPr>
          <a:xfrm>
            <a:off x="0" y="0"/>
            <a:ext cx="9229724" cy="5143500"/>
          </a:xfrm>
          <a:prstGeom prst="rect">
            <a:avLst/>
          </a:prstGeom>
        </p:spPr>
      </p:pic>
      <p:sp>
        <p:nvSpPr>
          <p:cNvPr id="6" name="矩形 5"/>
          <p:cNvSpPr/>
          <p:nvPr/>
        </p:nvSpPr>
        <p:spPr>
          <a:xfrm>
            <a:off x="0" y="1779663"/>
            <a:ext cx="9194799" cy="1296144"/>
          </a:xfrm>
          <a:prstGeom prst="rect">
            <a:avLst/>
          </a:prstGeom>
          <a:solidFill>
            <a:srgbClr val="0070C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endParaRPr>
          </a:p>
        </p:txBody>
      </p:sp>
      <p:sp>
        <p:nvSpPr>
          <p:cNvPr id="8" name="矩形 7"/>
          <p:cNvSpPr/>
          <p:nvPr/>
        </p:nvSpPr>
        <p:spPr>
          <a:xfrm>
            <a:off x="1403648" y="2067694"/>
            <a:ext cx="6480719" cy="830997"/>
          </a:xfrm>
          <a:prstGeom prst="rect">
            <a:avLst/>
          </a:prstGeom>
        </p:spPr>
        <p:txBody>
          <a:bodyPr wrap="square">
            <a:spAutoFit/>
          </a:bodyPr>
          <a:lstStyle/>
          <a:p>
            <a:r>
              <a:rPr lang="zh-CN" altLang="en-US" sz="4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企业如何开展移动营销</a:t>
            </a:r>
            <a:endParaRPr lang="zh-CN" altLang="en-US" sz="4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912112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4767295"/>
            <a:ext cx="8925456" cy="411374"/>
            <a:chOff x="0" y="4767295"/>
            <a:chExt cx="8925456" cy="411374"/>
          </a:xfrm>
        </p:grpSpPr>
        <p:sp>
          <p:nvSpPr>
            <p:cNvPr id="9"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sp>
        <p:nvSpPr>
          <p:cNvPr id="3" name="矩形 2"/>
          <p:cNvSpPr/>
          <p:nvPr/>
        </p:nvSpPr>
        <p:spPr>
          <a:xfrm>
            <a:off x="5863690" y="3310121"/>
            <a:ext cx="2313990" cy="1061829"/>
          </a:xfrm>
          <a:prstGeom prst="rect">
            <a:avLst/>
          </a:prstGeom>
        </p:spPr>
        <p:txBody>
          <a:bodyPr wrap="square">
            <a:spAutoFit/>
          </a:bodyPr>
          <a:lstStyle/>
          <a:p>
            <a:pPr algn="ctr">
              <a:lnSpc>
                <a:spcPct val="150000"/>
              </a:lnSpc>
            </a:pPr>
            <a:r>
              <a:rPr lang="en-US" altLang="zh-CN" sz="1400" b="1" dirty="0" smtClean="0">
                <a:latin typeface="+mn-ea"/>
              </a:rPr>
              <a:t>1</a:t>
            </a:r>
            <a:r>
              <a:rPr lang="zh-CN" altLang="en-US" sz="1400" b="1" dirty="0" smtClean="0">
                <a:latin typeface="+mn-ea"/>
              </a:rPr>
              <a:t>、</a:t>
            </a:r>
            <a:r>
              <a:rPr lang="zh-CN" altLang="zh-CN" sz="1400" b="1" dirty="0" smtClean="0">
                <a:latin typeface="+mn-ea"/>
              </a:rPr>
              <a:t>注</a:t>
            </a:r>
            <a:r>
              <a:rPr lang="zh-CN" altLang="en-US" sz="1400" b="1" dirty="0" smtClean="0">
                <a:latin typeface="+mn-ea"/>
              </a:rPr>
              <a:t>册</a:t>
            </a:r>
            <a:r>
              <a:rPr lang="zh-CN" altLang="zh-CN" sz="1400" b="1" dirty="0" smtClean="0">
                <a:latin typeface="+mn-ea"/>
              </a:rPr>
              <a:t>手机域名</a:t>
            </a:r>
            <a:endParaRPr lang="en-US" altLang="zh-CN" sz="1400" b="1" dirty="0" smtClean="0">
              <a:latin typeface="+mn-ea"/>
            </a:endParaRPr>
          </a:p>
          <a:p>
            <a:pPr algn="ctr">
              <a:lnSpc>
                <a:spcPct val="150000"/>
              </a:lnSpc>
            </a:pPr>
            <a:r>
              <a:rPr lang="en-US" altLang="zh-CN" sz="1400" b="1" dirty="0" smtClean="0">
                <a:latin typeface="+mn-ea"/>
              </a:rPr>
              <a:t>2</a:t>
            </a:r>
            <a:r>
              <a:rPr lang="zh-CN" altLang="en-US" sz="1400" b="1" dirty="0" smtClean="0">
                <a:latin typeface="+mn-ea"/>
              </a:rPr>
              <a:t>、</a:t>
            </a:r>
            <a:r>
              <a:rPr lang="zh-CN" altLang="zh-CN" sz="1400" b="1" dirty="0" smtClean="0">
                <a:latin typeface="+mn-ea"/>
              </a:rPr>
              <a:t>多</a:t>
            </a:r>
            <a:r>
              <a:rPr lang="en-US" altLang="zh-CN" sz="1400" b="1" dirty="0" smtClean="0">
                <a:latin typeface="+mn-ea"/>
              </a:rPr>
              <a:t> </a:t>
            </a:r>
            <a:r>
              <a:rPr lang="zh-CN" altLang="zh-CN" sz="1400" b="1" dirty="0" smtClean="0">
                <a:latin typeface="+mn-ea"/>
              </a:rPr>
              <a:t>平</a:t>
            </a:r>
            <a:r>
              <a:rPr lang="en-US" altLang="zh-CN" sz="1400" b="1" dirty="0" smtClean="0">
                <a:latin typeface="+mn-ea"/>
              </a:rPr>
              <a:t> </a:t>
            </a:r>
            <a:r>
              <a:rPr lang="zh-CN" altLang="zh-CN" sz="1400" b="1" dirty="0" smtClean="0">
                <a:latin typeface="+mn-ea"/>
              </a:rPr>
              <a:t>台</a:t>
            </a:r>
            <a:r>
              <a:rPr lang="en-US" altLang="zh-CN" sz="1400" b="1" dirty="0" smtClean="0">
                <a:latin typeface="+mn-ea"/>
              </a:rPr>
              <a:t> </a:t>
            </a:r>
            <a:r>
              <a:rPr lang="zh-CN" altLang="zh-CN" sz="1400" b="1" dirty="0" smtClean="0">
                <a:latin typeface="+mn-ea"/>
              </a:rPr>
              <a:t>入</a:t>
            </a:r>
            <a:r>
              <a:rPr lang="en-US" altLang="zh-CN" sz="1400" b="1" dirty="0" smtClean="0">
                <a:latin typeface="+mn-ea"/>
              </a:rPr>
              <a:t> </a:t>
            </a:r>
            <a:r>
              <a:rPr lang="zh-CN" altLang="zh-CN" sz="1400" b="1" dirty="0" smtClean="0">
                <a:latin typeface="+mn-ea"/>
              </a:rPr>
              <a:t>驻</a:t>
            </a:r>
            <a:r>
              <a:rPr lang="en-US" altLang="zh-CN" sz="1400" b="1" dirty="0" smtClean="0">
                <a:latin typeface="+mn-ea"/>
              </a:rPr>
              <a:t> </a:t>
            </a:r>
            <a:endParaRPr lang="en-US" altLang="zh-CN" sz="1400" b="1" dirty="0">
              <a:latin typeface="+mn-ea"/>
            </a:endParaRPr>
          </a:p>
          <a:p>
            <a:pPr algn="ctr">
              <a:lnSpc>
                <a:spcPct val="150000"/>
              </a:lnSpc>
            </a:pPr>
            <a:r>
              <a:rPr lang="en-US" altLang="zh-CN" sz="1400" b="1" dirty="0" smtClean="0">
                <a:latin typeface="+mn-ea"/>
              </a:rPr>
              <a:t>3</a:t>
            </a:r>
            <a:r>
              <a:rPr lang="zh-CN" altLang="en-US" sz="1400" b="1" dirty="0" smtClean="0">
                <a:latin typeface="+mn-ea"/>
              </a:rPr>
              <a:t>、</a:t>
            </a:r>
            <a:r>
              <a:rPr lang="zh-CN" altLang="en-US" sz="1400" b="1" dirty="0">
                <a:latin typeface="+mn-ea"/>
              </a:rPr>
              <a:t>进行</a:t>
            </a:r>
            <a:r>
              <a:rPr lang="zh-CN" altLang="zh-CN" sz="1400" b="1" dirty="0" smtClean="0">
                <a:latin typeface="+mn-ea"/>
              </a:rPr>
              <a:t>整合</a:t>
            </a:r>
            <a:r>
              <a:rPr lang="zh-CN" altLang="zh-CN" sz="1400" b="1" dirty="0">
                <a:latin typeface="+mn-ea"/>
              </a:rPr>
              <a:t>推广</a:t>
            </a:r>
          </a:p>
        </p:txBody>
      </p:sp>
      <p:sp>
        <p:nvSpPr>
          <p:cNvPr id="4" name="矩形 3"/>
          <p:cNvSpPr/>
          <p:nvPr/>
        </p:nvSpPr>
        <p:spPr>
          <a:xfrm>
            <a:off x="-3204864" y="1571266"/>
            <a:ext cx="3850015" cy="276999"/>
          </a:xfrm>
          <a:prstGeom prst="rect">
            <a:avLst/>
          </a:prstGeom>
        </p:spPr>
        <p:txBody>
          <a:bodyPr wrap="square">
            <a:spAutoFit/>
          </a:bodyPr>
          <a:lstStyle/>
          <a:p>
            <a:r>
              <a:rPr lang="zh-CN" altLang="en-US" sz="1200" dirty="0"/>
              <a:t> </a:t>
            </a:r>
          </a:p>
        </p:txBody>
      </p:sp>
      <p:sp>
        <p:nvSpPr>
          <p:cNvPr id="26" name="矩形 6"/>
          <p:cNvSpPr>
            <a:spLocks noChangeArrowheads="1"/>
          </p:cNvSpPr>
          <p:nvPr/>
        </p:nvSpPr>
        <p:spPr bwMode="auto">
          <a:xfrm>
            <a:off x="699439" y="2955597"/>
            <a:ext cx="266668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smtClean="0">
                <a:solidFill>
                  <a:schemeClr val="tx1">
                    <a:lumMod val="65000"/>
                    <a:lumOff val="35000"/>
                  </a:schemeClr>
                </a:solidFill>
              </a:rPr>
              <a:t>线下用户：</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搜索关键词</a:t>
            </a:r>
            <a:r>
              <a:rPr lang="en-US" altLang="zh-CN" sz="1200" dirty="0" smtClean="0">
                <a:solidFill>
                  <a:schemeClr val="tx1">
                    <a:lumMod val="65000"/>
                    <a:lumOff val="35000"/>
                  </a:schemeClr>
                </a:solidFill>
              </a:rPr>
              <a:t>/</a:t>
            </a:r>
            <a:r>
              <a:rPr lang="zh-CN" altLang="en-US" sz="1200" dirty="0" smtClean="0">
                <a:solidFill>
                  <a:schemeClr val="tx1">
                    <a:lumMod val="65000"/>
                    <a:lumOff val="35000"/>
                  </a:schemeClr>
                </a:solidFill>
              </a:rPr>
              <a:t>输入网址→</a:t>
            </a:r>
            <a:r>
              <a:rPr lang="zh-CN" altLang="en-US" sz="1200" dirty="0">
                <a:solidFill>
                  <a:schemeClr val="tx1">
                    <a:lumMod val="65000"/>
                    <a:lumOff val="35000"/>
                  </a:schemeClr>
                </a:solidFill>
              </a:rPr>
              <a:t>进</a:t>
            </a:r>
            <a:r>
              <a:rPr lang="zh-CN" altLang="en-US" sz="1200" dirty="0" smtClean="0">
                <a:solidFill>
                  <a:schemeClr val="tx1">
                    <a:lumMod val="65000"/>
                    <a:lumOff val="35000"/>
                  </a:schemeClr>
                </a:solidFill>
              </a:rPr>
              <a:t>入网页</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线上用户：</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直接点击营销信息→进入网页</a:t>
            </a:r>
            <a:endParaRPr lang="zh-CN" altLang="en-US" sz="1200" dirty="0">
              <a:solidFill>
                <a:schemeClr val="tx1">
                  <a:lumMod val="65000"/>
                  <a:lumOff val="35000"/>
                </a:schemeClr>
              </a:solidFill>
            </a:endParaRPr>
          </a:p>
        </p:txBody>
      </p:sp>
      <p:sp>
        <p:nvSpPr>
          <p:cNvPr id="27" name="矩形 6"/>
          <p:cNvSpPr>
            <a:spLocks noChangeArrowheads="1"/>
          </p:cNvSpPr>
          <p:nvPr/>
        </p:nvSpPr>
        <p:spPr bwMode="auto">
          <a:xfrm>
            <a:off x="5652120" y="980574"/>
            <a:ext cx="312430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smtClean="0">
                <a:latin typeface="+mn-ea"/>
              </a:rPr>
              <a:t>微信用户：进入</a:t>
            </a:r>
            <a:r>
              <a:rPr lang="zh-CN" altLang="en-US" sz="1200" dirty="0">
                <a:latin typeface="+mn-ea"/>
              </a:rPr>
              <a:t>网站</a:t>
            </a:r>
            <a:r>
              <a:rPr lang="zh-CN" altLang="en-US" sz="1200" dirty="0" smtClean="0">
                <a:latin typeface="+mn-ea"/>
              </a:rPr>
              <a:t>或直接微</a:t>
            </a:r>
            <a:r>
              <a:rPr lang="zh-CN" altLang="en-US" sz="1200" dirty="0">
                <a:latin typeface="+mn-ea"/>
              </a:rPr>
              <a:t>信互动</a:t>
            </a:r>
          </a:p>
          <a:p>
            <a:pPr>
              <a:lnSpc>
                <a:spcPct val="150000"/>
              </a:lnSpc>
            </a:pPr>
            <a:r>
              <a:rPr lang="zh-CN" altLang="en-US" sz="1200" dirty="0">
                <a:latin typeface="+mn-ea"/>
              </a:rPr>
              <a:t>微</a:t>
            </a:r>
            <a:r>
              <a:rPr lang="zh-CN" altLang="en-US" sz="1200" dirty="0" smtClean="0">
                <a:latin typeface="+mn-ea"/>
              </a:rPr>
              <a:t>博用户：进入</a:t>
            </a:r>
            <a:r>
              <a:rPr lang="zh-CN" altLang="en-US" sz="1200" dirty="0">
                <a:latin typeface="+mn-ea"/>
              </a:rPr>
              <a:t>网站</a:t>
            </a:r>
            <a:r>
              <a:rPr lang="zh-CN" altLang="en-US" sz="1200" dirty="0" smtClean="0">
                <a:latin typeface="+mn-ea"/>
              </a:rPr>
              <a:t>或直接微</a:t>
            </a:r>
            <a:r>
              <a:rPr lang="zh-CN" altLang="en-US" sz="1200" dirty="0">
                <a:latin typeface="+mn-ea"/>
              </a:rPr>
              <a:t>博互动</a:t>
            </a:r>
          </a:p>
          <a:p>
            <a:pPr>
              <a:lnSpc>
                <a:spcPct val="150000"/>
              </a:lnSpc>
            </a:pPr>
            <a:r>
              <a:rPr lang="en-US" altLang="zh-CN" sz="1200" dirty="0" smtClean="0">
                <a:latin typeface="+mn-ea"/>
              </a:rPr>
              <a:t>APP</a:t>
            </a:r>
            <a:r>
              <a:rPr lang="zh-CN" altLang="en-US" sz="1200" dirty="0" smtClean="0">
                <a:latin typeface="+mn-ea"/>
              </a:rPr>
              <a:t>用户：应用商店搜索或官网下载</a:t>
            </a:r>
            <a:endParaRPr lang="en-US" altLang="zh-CN" sz="1200" dirty="0" smtClean="0">
              <a:latin typeface="+mn-ea"/>
            </a:endParaRPr>
          </a:p>
          <a:p>
            <a:pPr>
              <a:lnSpc>
                <a:spcPct val="150000"/>
              </a:lnSpc>
            </a:pPr>
            <a:r>
              <a:rPr lang="en-US" altLang="zh-CN" sz="1200" dirty="0" smtClean="0">
                <a:latin typeface="+mn-ea"/>
              </a:rPr>
              <a:t>H5/WAP</a:t>
            </a:r>
            <a:r>
              <a:rPr lang="zh-CN" altLang="en-US" sz="1200" dirty="0" smtClean="0">
                <a:latin typeface="+mn-ea"/>
              </a:rPr>
              <a:t>：直接点营销信息击进入页面</a:t>
            </a:r>
            <a:endParaRPr lang="en-US" altLang="zh-CN" sz="1200" dirty="0" smtClean="0">
              <a:latin typeface="+mn-ea"/>
            </a:endParaRPr>
          </a:p>
          <a:p>
            <a:pPr>
              <a:lnSpc>
                <a:spcPct val="150000"/>
              </a:lnSpc>
            </a:pPr>
            <a:r>
              <a:rPr lang="zh-CN" altLang="en-US" sz="1200" dirty="0" smtClean="0">
                <a:latin typeface="+mn-ea"/>
              </a:rPr>
              <a:t>线下用户：</a:t>
            </a:r>
            <a:r>
              <a:rPr lang="zh-CN" altLang="en-US" sz="1200" dirty="0">
                <a:latin typeface="+mn-ea"/>
              </a:rPr>
              <a:t>搜索关键词或输入</a:t>
            </a:r>
            <a:r>
              <a:rPr lang="zh-CN" altLang="en-US" sz="1200" dirty="0" smtClean="0">
                <a:latin typeface="+mn-ea"/>
              </a:rPr>
              <a:t>网址或扫码</a:t>
            </a:r>
            <a:endParaRPr lang="en-US" altLang="zh-CN" sz="1200" dirty="0" smtClean="0">
              <a:latin typeface="+mn-ea"/>
            </a:endParaRPr>
          </a:p>
        </p:txBody>
      </p:sp>
      <p:grpSp>
        <p:nvGrpSpPr>
          <p:cNvPr id="7" name="组合 6"/>
          <p:cNvGrpSpPr/>
          <p:nvPr/>
        </p:nvGrpSpPr>
        <p:grpSpPr>
          <a:xfrm>
            <a:off x="3366120" y="951652"/>
            <a:ext cx="2103329" cy="2916242"/>
            <a:chOff x="3500798" y="969285"/>
            <a:chExt cx="2103329" cy="2916242"/>
          </a:xfrm>
        </p:grpSpPr>
        <p:grpSp>
          <p:nvGrpSpPr>
            <p:cNvPr id="19" name="组合 18"/>
            <p:cNvGrpSpPr/>
            <p:nvPr/>
          </p:nvGrpSpPr>
          <p:grpSpPr>
            <a:xfrm>
              <a:off x="3500798" y="969285"/>
              <a:ext cx="2080088" cy="2916242"/>
              <a:chOff x="3217565" y="4405237"/>
              <a:chExt cx="2811032" cy="3941009"/>
            </a:xfrm>
          </p:grpSpPr>
          <p:sp>
            <p:nvSpPr>
              <p:cNvPr id="20" name="任意多边形 19"/>
              <p:cNvSpPr/>
              <p:nvPr/>
            </p:nvSpPr>
            <p:spPr>
              <a:xfrm flipH="1">
                <a:off x="3217565" y="4405237"/>
                <a:ext cx="1332000" cy="3843700"/>
              </a:xfrm>
              <a:custGeom>
                <a:avLst/>
                <a:gdLst>
                  <a:gd name="connsiteX0" fmla="*/ 666000 w 1332000"/>
                  <a:gd name="connsiteY0" fmla="*/ 0 h 3357139"/>
                  <a:gd name="connsiteX1" fmla="*/ 0 w 1332000"/>
                  <a:gd name="connsiteY1" fmla="*/ 666000 h 3357139"/>
                  <a:gd name="connsiteX2" fmla="*/ 0 w 1332000"/>
                  <a:gd name="connsiteY2" fmla="*/ 2017841 h 3357139"/>
                  <a:gd name="connsiteX3" fmla="*/ 0 w 1332000"/>
                  <a:gd name="connsiteY3" fmla="*/ 2203724 h 3357139"/>
                  <a:gd name="connsiteX4" fmla="*/ 0 w 1332000"/>
                  <a:gd name="connsiteY4" fmla="*/ 3357139 h 3357139"/>
                  <a:gd name="connsiteX5" fmla="*/ 669876 w 1332000"/>
                  <a:gd name="connsiteY5" fmla="*/ 3357139 h 3357139"/>
                  <a:gd name="connsiteX6" fmla="*/ 1332000 w 1332000"/>
                  <a:gd name="connsiteY6" fmla="*/ 2695015 h 3357139"/>
                  <a:gd name="connsiteX7" fmla="*/ 1332000 w 1332000"/>
                  <a:gd name="connsiteY7" fmla="*/ 2203724 h 3357139"/>
                  <a:gd name="connsiteX8" fmla="*/ 1332000 w 1332000"/>
                  <a:gd name="connsiteY8" fmla="*/ 1355717 h 3357139"/>
                  <a:gd name="connsiteX9" fmla="*/ 1332000 w 1332000"/>
                  <a:gd name="connsiteY9" fmla="*/ 666000 h 3357139"/>
                  <a:gd name="connsiteX10" fmla="*/ 666000 w 1332000"/>
                  <a:gd name="connsiteY10" fmla="*/ 0 h 335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2000" h="3357139">
                    <a:moveTo>
                      <a:pt x="666000" y="0"/>
                    </a:moveTo>
                    <a:cubicBezTo>
                      <a:pt x="298178" y="0"/>
                      <a:pt x="0" y="298178"/>
                      <a:pt x="0" y="666000"/>
                    </a:cubicBezTo>
                    <a:lnTo>
                      <a:pt x="0" y="2017841"/>
                    </a:lnTo>
                    <a:lnTo>
                      <a:pt x="0" y="2203724"/>
                    </a:lnTo>
                    <a:lnTo>
                      <a:pt x="0" y="3357139"/>
                    </a:lnTo>
                    <a:lnTo>
                      <a:pt x="669876" y="3357139"/>
                    </a:lnTo>
                    <a:cubicBezTo>
                      <a:pt x="1035557" y="3357139"/>
                      <a:pt x="1332000" y="3060696"/>
                      <a:pt x="1332000" y="2695015"/>
                    </a:cubicBezTo>
                    <a:lnTo>
                      <a:pt x="1332000" y="2203724"/>
                    </a:lnTo>
                    <a:lnTo>
                      <a:pt x="1332000" y="1355717"/>
                    </a:lnTo>
                    <a:lnTo>
                      <a:pt x="1332000" y="666000"/>
                    </a:lnTo>
                    <a:cubicBezTo>
                      <a:pt x="1332000" y="298178"/>
                      <a:pt x="1033822" y="0"/>
                      <a:pt x="666000"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任意多边形 20"/>
              <p:cNvSpPr/>
              <p:nvPr/>
            </p:nvSpPr>
            <p:spPr>
              <a:xfrm flipV="1">
                <a:off x="4696597" y="4502550"/>
                <a:ext cx="1332000" cy="3843696"/>
              </a:xfrm>
              <a:custGeom>
                <a:avLst/>
                <a:gdLst>
                  <a:gd name="connsiteX0" fmla="*/ 666000 w 1332000"/>
                  <a:gd name="connsiteY0" fmla="*/ 0 h 3357139"/>
                  <a:gd name="connsiteX1" fmla="*/ 0 w 1332000"/>
                  <a:gd name="connsiteY1" fmla="*/ 666000 h 3357139"/>
                  <a:gd name="connsiteX2" fmla="*/ 0 w 1332000"/>
                  <a:gd name="connsiteY2" fmla="*/ 2017841 h 3357139"/>
                  <a:gd name="connsiteX3" fmla="*/ 0 w 1332000"/>
                  <a:gd name="connsiteY3" fmla="*/ 2203724 h 3357139"/>
                  <a:gd name="connsiteX4" fmla="*/ 0 w 1332000"/>
                  <a:gd name="connsiteY4" fmla="*/ 3357139 h 3357139"/>
                  <a:gd name="connsiteX5" fmla="*/ 669876 w 1332000"/>
                  <a:gd name="connsiteY5" fmla="*/ 3357139 h 3357139"/>
                  <a:gd name="connsiteX6" fmla="*/ 1332000 w 1332000"/>
                  <a:gd name="connsiteY6" fmla="*/ 2695015 h 3357139"/>
                  <a:gd name="connsiteX7" fmla="*/ 1332000 w 1332000"/>
                  <a:gd name="connsiteY7" fmla="*/ 2203724 h 3357139"/>
                  <a:gd name="connsiteX8" fmla="*/ 1332000 w 1332000"/>
                  <a:gd name="connsiteY8" fmla="*/ 1355717 h 3357139"/>
                  <a:gd name="connsiteX9" fmla="*/ 1332000 w 1332000"/>
                  <a:gd name="connsiteY9" fmla="*/ 666000 h 3357139"/>
                  <a:gd name="connsiteX10" fmla="*/ 666000 w 1332000"/>
                  <a:gd name="connsiteY10" fmla="*/ 0 h 335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2000" h="3357139">
                    <a:moveTo>
                      <a:pt x="666000" y="0"/>
                    </a:moveTo>
                    <a:cubicBezTo>
                      <a:pt x="298178" y="0"/>
                      <a:pt x="0" y="298178"/>
                      <a:pt x="0" y="666000"/>
                    </a:cubicBezTo>
                    <a:lnTo>
                      <a:pt x="0" y="2017841"/>
                    </a:lnTo>
                    <a:lnTo>
                      <a:pt x="0" y="2203724"/>
                    </a:lnTo>
                    <a:lnTo>
                      <a:pt x="0" y="3357139"/>
                    </a:lnTo>
                    <a:lnTo>
                      <a:pt x="669876" y="3357139"/>
                    </a:lnTo>
                    <a:cubicBezTo>
                      <a:pt x="1035557" y="3357139"/>
                      <a:pt x="1332000" y="3060696"/>
                      <a:pt x="1332000" y="2695015"/>
                    </a:cubicBezTo>
                    <a:lnTo>
                      <a:pt x="1332000" y="2203724"/>
                    </a:lnTo>
                    <a:lnTo>
                      <a:pt x="1332000" y="1355717"/>
                    </a:lnTo>
                    <a:lnTo>
                      <a:pt x="1332000" y="666000"/>
                    </a:lnTo>
                    <a:cubicBezTo>
                      <a:pt x="1332000" y="298178"/>
                      <a:pt x="1033822" y="0"/>
                      <a:pt x="666000"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4" name="文本框 28"/>
            <p:cNvSpPr txBox="1"/>
            <p:nvPr/>
          </p:nvSpPr>
          <p:spPr>
            <a:xfrm>
              <a:off x="3524039" y="2626887"/>
              <a:ext cx="985644" cy="707886"/>
            </a:xfrm>
            <a:prstGeom prst="rect">
              <a:avLst/>
            </a:prstGeom>
            <a:noFill/>
          </p:spPr>
          <p:txBody>
            <a:bodyPr wrap="square" rtlCol="0">
              <a:spAutoFit/>
            </a:bodyPr>
            <a:lstStyle/>
            <a:p>
              <a:pPr algn="ctr"/>
              <a:r>
                <a:rPr lang="zh-CN" altLang="en-US" sz="2000" b="1" dirty="0" smtClean="0">
                  <a:solidFill>
                    <a:schemeClr val="bg1"/>
                  </a:solidFill>
                </a:rPr>
                <a:t>传统</a:t>
              </a:r>
              <a:endParaRPr lang="en-US" altLang="zh-CN" sz="2000" b="1" dirty="0" smtClean="0">
                <a:solidFill>
                  <a:schemeClr val="bg1"/>
                </a:solidFill>
              </a:endParaRPr>
            </a:p>
            <a:p>
              <a:pPr algn="ctr"/>
              <a:r>
                <a:rPr lang="zh-CN" altLang="en-US" sz="2000" b="1" dirty="0" smtClean="0">
                  <a:solidFill>
                    <a:schemeClr val="bg1"/>
                  </a:solidFill>
                </a:rPr>
                <a:t>互联网</a:t>
              </a:r>
              <a:endParaRPr lang="zh-CN" altLang="en-US" sz="2000" b="1" dirty="0">
                <a:solidFill>
                  <a:schemeClr val="bg1"/>
                </a:solidFill>
              </a:endParaRPr>
            </a:p>
          </p:txBody>
        </p:sp>
        <p:sp>
          <p:nvSpPr>
            <p:cNvPr id="25" name="文本框 29"/>
            <p:cNvSpPr txBox="1"/>
            <p:nvPr/>
          </p:nvSpPr>
          <p:spPr>
            <a:xfrm>
              <a:off x="4572001" y="2688293"/>
              <a:ext cx="1032126" cy="707886"/>
            </a:xfrm>
            <a:prstGeom prst="rect">
              <a:avLst/>
            </a:prstGeom>
            <a:noFill/>
          </p:spPr>
          <p:txBody>
            <a:bodyPr wrap="square" rtlCol="0">
              <a:spAutoFit/>
            </a:bodyPr>
            <a:lstStyle/>
            <a:p>
              <a:pPr algn="ctr"/>
              <a:r>
                <a:rPr lang="zh-CN" altLang="en-US" sz="2000" b="1" dirty="0" smtClean="0">
                  <a:solidFill>
                    <a:schemeClr val="bg1"/>
                  </a:solidFill>
                </a:rPr>
                <a:t>移动</a:t>
              </a:r>
              <a:endParaRPr lang="en-US" altLang="zh-CN" sz="2000" b="1" dirty="0" smtClean="0">
                <a:solidFill>
                  <a:schemeClr val="bg1"/>
                </a:solidFill>
              </a:endParaRPr>
            </a:p>
            <a:p>
              <a:pPr algn="ctr"/>
              <a:r>
                <a:rPr lang="zh-CN" altLang="en-US" sz="2000" b="1" dirty="0" smtClean="0">
                  <a:solidFill>
                    <a:schemeClr val="bg1"/>
                  </a:solidFill>
                </a:rPr>
                <a:t>互联网</a:t>
              </a:r>
              <a:endParaRPr lang="zh-CN" altLang="en-US" sz="2000" b="1" dirty="0">
                <a:solidFill>
                  <a:schemeClr val="bg1"/>
                </a:solidFill>
              </a:endParaRPr>
            </a:p>
          </p:txBody>
        </p:sp>
        <p:sp>
          <p:nvSpPr>
            <p:cNvPr id="132" name="Oval 20"/>
            <p:cNvSpPr/>
            <p:nvPr>
              <p:custDataLst>
                <p:tags r:id="rId1"/>
              </p:custDataLst>
            </p:nvPr>
          </p:nvSpPr>
          <p:spPr bwMode="auto">
            <a:xfrm>
              <a:off x="3719188" y="1772957"/>
              <a:ext cx="595345" cy="663606"/>
            </a:xfrm>
            <a:custGeom>
              <a:avLst/>
              <a:gdLst/>
              <a:ahLst/>
              <a:cxnLst/>
              <a:rect l="l" t="t" r="r" b="b"/>
              <a:pathLst>
                <a:path w="1371600" h="1528869">
                  <a:moveTo>
                    <a:pt x="176321" y="61931"/>
                  </a:moveTo>
                  <a:cubicBezTo>
                    <a:pt x="138207" y="345243"/>
                    <a:pt x="100093" y="625381"/>
                    <a:pt x="61979" y="908693"/>
                  </a:cubicBezTo>
                  <a:lnTo>
                    <a:pt x="1154853" y="1120942"/>
                  </a:lnTo>
                  <a:cubicBezTo>
                    <a:pt x="1191909" y="816463"/>
                    <a:pt x="1228964" y="502460"/>
                    <a:pt x="1266020" y="197981"/>
                  </a:cubicBezTo>
                  <a:close/>
                  <a:moveTo>
                    <a:pt x="123825" y="0"/>
                  </a:moveTo>
                  <a:lnTo>
                    <a:pt x="1327150" y="152400"/>
                  </a:lnTo>
                  <a:lnTo>
                    <a:pt x="1371600" y="203200"/>
                  </a:lnTo>
                  <a:lnTo>
                    <a:pt x="1266825" y="1133475"/>
                  </a:lnTo>
                  <a:lnTo>
                    <a:pt x="1203325" y="1206500"/>
                  </a:lnTo>
                  <a:lnTo>
                    <a:pt x="1104540" y="1186430"/>
                  </a:lnTo>
                  <a:cubicBezTo>
                    <a:pt x="1143520" y="1218893"/>
                    <a:pt x="1165226" y="1257868"/>
                    <a:pt x="1165226" y="1299422"/>
                  </a:cubicBezTo>
                  <a:cubicBezTo>
                    <a:pt x="1165226" y="1426142"/>
                    <a:pt x="963374" y="1528869"/>
                    <a:pt x="714376" y="1528869"/>
                  </a:cubicBezTo>
                  <a:cubicBezTo>
                    <a:pt x="465378" y="1528869"/>
                    <a:pt x="263526" y="1426142"/>
                    <a:pt x="263526" y="1299422"/>
                  </a:cubicBezTo>
                  <a:cubicBezTo>
                    <a:pt x="263526" y="1195700"/>
                    <a:pt x="398762" y="1108052"/>
                    <a:pt x="584567" y="1080790"/>
                  </a:cubicBezTo>
                  <a:lnTo>
                    <a:pt x="0" y="962025"/>
                  </a:ln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68570" tIns="34285" rIns="34285" bIns="68570" numCol="1" spcCol="0" rtlCol="0" fromWordArt="0" anchor="b" anchorCtr="0" forceAA="0" compatLnSpc="1">
              <a:prstTxWarp prst="textNoShape">
                <a:avLst/>
              </a:prstTxWarp>
              <a:noAutofit/>
            </a:bodyPr>
            <a:lstStyle/>
            <a:p>
              <a:pPr marL="0" marR="0" lvl="0" indent="0" algn="ctr" defTabSz="685255" eaLnBrk="1" fontAlgn="base" latinLnBrk="0" hangingPunct="1">
                <a:lnSpc>
                  <a:spcPct val="100000"/>
                </a:lnSpc>
                <a:spcBef>
                  <a:spcPct val="0"/>
                </a:spcBef>
                <a:spcAft>
                  <a:spcPct val="0"/>
                </a:spcAft>
                <a:buClrTx/>
                <a:buSzTx/>
                <a:buFontTx/>
                <a:buNone/>
                <a:tabLst/>
                <a:defRPr/>
              </a:pPr>
              <a:endParaRPr kumimoji="0" lang="en-US" sz="1300" b="0" i="0" u="none" strike="noStrike" kern="0" cap="none" spc="-38"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3" name="Freeform 45"/>
            <p:cNvSpPr>
              <a:spLocks noEditPoints="1"/>
            </p:cNvSpPr>
            <p:nvPr/>
          </p:nvSpPr>
          <p:spPr bwMode="auto">
            <a:xfrm>
              <a:off x="4913173" y="1825750"/>
              <a:ext cx="396263" cy="661310"/>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93256" tIns="46627" rIns="93256" bIns="46627" numCol="1" anchor="t" anchorCtr="0" compatLnSpc="1">
              <a:prstTxWarp prst="textNoShape">
                <a:avLst/>
              </a:prstTxWarp>
            </a:bodyPr>
            <a:lstStyle/>
            <a:p>
              <a:pPr>
                <a:defRPr/>
              </a:pPr>
              <a:endParaRPr lang="en-US" kern="0" dirty="0">
                <a:solidFill>
                  <a:srgbClr val="FFFFFF"/>
                </a:solidFill>
              </a:endParaRPr>
            </a:p>
          </p:txBody>
        </p:sp>
      </p:grpSp>
      <p:grpSp>
        <p:nvGrpSpPr>
          <p:cNvPr id="140" name="组合 139"/>
          <p:cNvGrpSpPr/>
          <p:nvPr/>
        </p:nvGrpSpPr>
        <p:grpSpPr>
          <a:xfrm>
            <a:off x="393793" y="1122371"/>
            <a:ext cx="2897934" cy="1368152"/>
            <a:chOff x="393793" y="1122371"/>
            <a:chExt cx="2897934" cy="1368152"/>
          </a:xfrm>
        </p:grpSpPr>
        <p:sp>
          <p:nvSpPr>
            <p:cNvPr id="135" name="矩形 134"/>
            <p:cNvSpPr/>
            <p:nvPr/>
          </p:nvSpPr>
          <p:spPr>
            <a:xfrm>
              <a:off x="393793" y="1248347"/>
              <a:ext cx="2897934" cy="1061829"/>
            </a:xfrm>
            <a:prstGeom prst="rect">
              <a:avLst/>
            </a:prstGeom>
          </p:spPr>
          <p:txBody>
            <a:bodyPr wrap="square">
              <a:spAutoFit/>
            </a:bodyPr>
            <a:lstStyle/>
            <a:p>
              <a:pPr lvl="0" algn="ctr">
                <a:lnSpc>
                  <a:spcPct val="150000"/>
                </a:lnSpc>
              </a:pPr>
              <a:r>
                <a:rPr lang="en-US" altLang="zh-CN" sz="1400" dirty="0">
                  <a:solidFill>
                    <a:schemeClr val="tx1">
                      <a:lumMod val="65000"/>
                      <a:lumOff val="35000"/>
                    </a:schemeClr>
                  </a:solidFill>
                  <a:latin typeface="+mn-ea"/>
                </a:rPr>
                <a:t>1</a:t>
              </a:r>
              <a:r>
                <a:rPr lang="zh-CN" altLang="en-US" sz="1400" dirty="0">
                  <a:solidFill>
                    <a:schemeClr val="tx1">
                      <a:lumMod val="65000"/>
                      <a:lumOff val="35000"/>
                    </a:schemeClr>
                  </a:solidFill>
                  <a:latin typeface="+mn-ea"/>
                </a:rPr>
                <a:t>、</a:t>
              </a:r>
              <a:r>
                <a:rPr lang="zh-CN" altLang="zh-CN" sz="1400" dirty="0">
                  <a:solidFill>
                    <a:schemeClr val="tx1">
                      <a:lumMod val="65000"/>
                      <a:lumOff val="35000"/>
                    </a:schemeClr>
                  </a:solidFill>
                  <a:latin typeface="+mn-ea"/>
                </a:rPr>
                <a:t>注</a:t>
              </a:r>
              <a:r>
                <a:rPr lang="zh-CN" altLang="en-US" sz="1400" dirty="0">
                  <a:solidFill>
                    <a:schemeClr val="tx1">
                      <a:lumMod val="65000"/>
                      <a:lumOff val="35000"/>
                    </a:schemeClr>
                  </a:solidFill>
                  <a:latin typeface="+mn-ea"/>
                </a:rPr>
                <a:t>册</a:t>
              </a:r>
              <a:r>
                <a:rPr lang="zh-CN" altLang="zh-CN" sz="1400" dirty="0" smtClean="0">
                  <a:solidFill>
                    <a:schemeClr val="tx1">
                      <a:lumMod val="65000"/>
                      <a:lumOff val="35000"/>
                    </a:schemeClr>
                  </a:solidFill>
                  <a:latin typeface="+mn-ea"/>
                </a:rPr>
                <a:t>域名</a:t>
              </a:r>
              <a:endParaRPr lang="en-US" altLang="zh-CN" sz="1400" dirty="0" smtClean="0">
                <a:solidFill>
                  <a:schemeClr val="tx1">
                    <a:lumMod val="65000"/>
                    <a:lumOff val="35000"/>
                  </a:schemeClr>
                </a:solidFill>
                <a:latin typeface="+mn-ea"/>
              </a:endParaRPr>
            </a:p>
            <a:p>
              <a:pPr lvl="0" algn="ctr">
                <a:lnSpc>
                  <a:spcPct val="150000"/>
                </a:lnSpc>
              </a:pPr>
              <a:r>
                <a:rPr lang="en-US" altLang="zh-CN" sz="1400" dirty="0" smtClean="0">
                  <a:solidFill>
                    <a:schemeClr val="tx1">
                      <a:lumMod val="65000"/>
                      <a:lumOff val="35000"/>
                    </a:schemeClr>
                  </a:solidFill>
                  <a:latin typeface="+mn-ea"/>
                </a:rPr>
                <a:t>2</a:t>
              </a:r>
              <a:r>
                <a:rPr lang="zh-CN" altLang="en-US" sz="1400" dirty="0">
                  <a:solidFill>
                    <a:schemeClr val="tx1">
                      <a:lumMod val="65000"/>
                      <a:lumOff val="35000"/>
                    </a:schemeClr>
                  </a:solidFill>
                  <a:latin typeface="+mn-ea"/>
                </a:rPr>
                <a:t>、搭</a:t>
              </a:r>
              <a:r>
                <a:rPr lang="zh-CN" altLang="zh-CN" sz="1400" dirty="0">
                  <a:solidFill>
                    <a:schemeClr val="tx1">
                      <a:lumMod val="65000"/>
                      <a:lumOff val="35000"/>
                    </a:schemeClr>
                  </a:solidFill>
                  <a:latin typeface="+mn-ea"/>
                </a:rPr>
                <a:t>建</a:t>
              </a:r>
              <a:r>
                <a:rPr lang="zh-CN" altLang="zh-CN" sz="1400" dirty="0" smtClean="0">
                  <a:solidFill>
                    <a:schemeClr val="tx1">
                      <a:lumMod val="65000"/>
                      <a:lumOff val="35000"/>
                    </a:schemeClr>
                  </a:solidFill>
                  <a:latin typeface="+mn-ea"/>
                </a:rPr>
                <a:t>网站</a:t>
              </a:r>
              <a:endParaRPr lang="en-US" altLang="zh-CN" sz="1400" dirty="0" smtClean="0">
                <a:solidFill>
                  <a:schemeClr val="tx1">
                    <a:lumMod val="65000"/>
                    <a:lumOff val="35000"/>
                  </a:schemeClr>
                </a:solidFill>
                <a:latin typeface="+mn-ea"/>
              </a:endParaRPr>
            </a:p>
            <a:p>
              <a:pPr lvl="0" algn="ctr">
                <a:lnSpc>
                  <a:spcPct val="150000"/>
                </a:lnSpc>
              </a:pPr>
              <a:r>
                <a:rPr lang="en-US" altLang="zh-CN" sz="1400" dirty="0" smtClean="0">
                  <a:solidFill>
                    <a:schemeClr val="tx1">
                      <a:lumMod val="65000"/>
                      <a:lumOff val="35000"/>
                    </a:schemeClr>
                  </a:solidFill>
                  <a:latin typeface="+mn-ea"/>
                </a:rPr>
                <a:t>3</a:t>
              </a:r>
              <a:r>
                <a:rPr lang="zh-CN" altLang="en-US" sz="1400" dirty="0">
                  <a:solidFill>
                    <a:schemeClr val="tx1">
                      <a:lumMod val="65000"/>
                      <a:lumOff val="35000"/>
                    </a:schemeClr>
                  </a:solidFill>
                  <a:latin typeface="+mn-ea"/>
                </a:rPr>
                <a:t>、进行</a:t>
              </a:r>
              <a:r>
                <a:rPr lang="zh-CN" altLang="zh-CN" sz="1400" dirty="0">
                  <a:solidFill>
                    <a:schemeClr val="tx1">
                      <a:lumMod val="65000"/>
                      <a:lumOff val="35000"/>
                    </a:schemeClr>
                  </a:solidFill>
                  <a:latin typeface="+mn-ea"/>
                </a:rPr>
                <a:t>推广</a:t>
              </a:r>
              <a:endParaRPr lang="en-US" altLang="zh-CN" sz="1400" dirty="0">
                <a:solidFill>
                  <a:schemeClr val="tx1">
                    <a:lumMod val="65000"/>
                    <a:lumOff val="35000"/>
                  </a:schemeClr>
                </a:solidFill>
                <a:latin typeface="+mn-ea"/>
              </a:endParaRPr>
            </a:p>
          </p:txBody>
        </p:sp>
        <p:sp>
          <p:nvSpPr>
            <p:cNvPr id="136" name="圆角矩形 3"/>
            <p:cNvSpPr>
              <a:spLocks noChangeArrowheads="1"/>
            </p:cNvSpPr>
            <p:nvPr/>
          </p:nvSpPr>
          <p:spPr bwMode="auto">
            <a:xfrm>
              <a:off x="645151" y="1122371"/>
              <a:ext cx="2486689" cy="1368152"/>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endParaRPr lang="zh-CN" altLang="en-US">
                <a:solidFill>
                  <a:srgbClr val="FFFFFF"/>
                </a:solidFill>
              </a:endParaRPr>
            </a:p>
          </p:txBody>
        </p:sp>
      </p:grpSp>
      <p:grpSp>
        <p:nvGrpSpPr>
          <p:cNvPr id="134" name="组合 133"/>
          <p:cNvGrpSpPr/>
          <p:nvPr/>
        </p:nvGrpSpPr>
        <p:grpSpPr>
          <a:xfrm>
            <a:off x="827584" y="2375078"/>
            <a:ext cx="2088232" cy="425878"/>
            <a:chOff x="597591" y="1224843"/>
            <a:chExt cx="2530914" cy="425878"/>
          </a:xfrm>
        </p:grpSpPr>
        <p:sp>
          <p:nvSpPr>
            <p:cNvPr id="29" name="圆角矩形 28"/>
            <p:cNvSpPr/>
            <p:nvPr/>
          </p:nvSpPr>
          <p:spPr>
            <a:xfrm>
              <a:off x="597591" y="1224843"/>
              <a:ext cx="2520280" cy="425878"/>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1400" b="1" dirty="0" smtClean="0">
                <a:latin typeface="Impact" panose="020B0806030902050204" pitchFamily="34" charset="0"/>
              </a:endParaRPr>
            </a:p>
          </p:txBody>
        </p:sp>
        <p:sp>
          <p:nvSpPr>
            <p:cNvPr id="2" name="矩形 1"/>
            <p:cNvSpPr/>
            <p:nvPr/>
          </p:nvSpPr>
          <p:spPr>
            <a:xfrm>
              <a:off x="608225" y="1224843"/>
              <a:ext cx="2520280" cy="377411"/>
            </a:xfrm>
            <a:prstGeom prst="rect">
              <a:avLst/>
            </a:prstGeom>
          </p:spPr>
          <p:txBody>
            <a:bodyPr wrap="square">
              <a:spAutoFit/>
            </a:bodyPr>
            <a:lstStyle/>
            <a:p>
              <a:pPr algn="ctr">
                <a:lnSpc>
                  <a:spcPct val="150000"/>
                </a:lnSpc>
              </a:pPr>
              <a:r>
                <a:rPr lang="zh-CN" altLang="en-US" sz="1400" b="1" dirty="0">
                  <a:solidFill>
                    <a:schemeClr val="bg1"/>
                  </a:solidFill>
                  <a:latin typeface="+mn-ea"/>
                </a:rPr>
                <a:t>传统互联网营销</a:t>
              </a:r>
              <a:r>
                <a:rPr lang="zh-CN" altLang="en-US" sz="1400" b="1" dirty="0" smtClean="0">
                  <a:solidFill>
                    <a:schemeClr val="bg1"/>
                  </a:solidFill>
                  <a:latin typeface="+mn-ea"/>
                </a:rPr>
                <a:t>三部曲</a:t>
              </a:r>
              <a:endParaRPr lang="en-US" altLang="zh-CN" sz="1400" b="1" dirty="0">
                <a:solidFill>
                  <a:schemeClr val="bg1"/>
                </a:solidFill>
                <a:latin typeface="+mn-ea"/>
              </a:endParaRPr>
            </a:p>
          </p:txBody>
        </p:sp>
      </p:grpSp>
      <p:sp>
        <p:nvSpPr>
          <p:cNvPr id="137" name="等腰三角形 136"/>
          <p:cNvSpPr/>
          <p:nvPr/>
        </p:nvSpPr>
        <p:spPr>
          <a:xfrm rot="5400000">
            <a:off x="3428" y="240575"/>
            <a:ext cx="477141" cy="399741"/>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0"/>
          <p:cNvSpPr txBox="1">
            <a:spLocks noChangeArrowheads="1"/>
          </p:cNvSpPr>
          <p:nvPr/>
        </p:nvSpPr>
        <p:spPr bwMode="auto">
          <a:xfrm>
            <a:off x="441026" y="207099"/>
            <a:ext cx="26188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sz="2400" b="1" dirty="0" smtClean="0">
                <a:latin typeface="微软雅黑" pitchFamily="34" charset="-122"/>
                <a:ea typeface="微软雅黑" pitchFamily="34" charset="-122"/>
              </a:rPr>
              <a:t>营销三部曲</a:t>
            </a:r>
            <a:endParaRPr lang="zh-CN" altLang="zh-CN" sz="2400" b="1" dirty="0">
              <a:latin typeface="微软雅黑" pitchFamily="34" charset="-122"/>
              <a:ea typeface="微软雅黑" pitchFamily="34" charset="-122"/>
            </a:endParaRPr>
          </a:p>
        </p:txBody>
      </p:sp>
      <p:sp>
        <p:nvSpPr>
          <p:cNvPr id="139" name="圆角矩形 3"/>
          <p:cNvSpPr>
            <a:spLocks noChangeArrowheads="1"/>
          </p:cNvSpPr>
          <p:nvPr/>
        </p:nvSpPr>
        <p:spPr bwMode="auto">
          <a:xfrm>
            <a:off x="5760654" y="3075806"/>
            <a:ext cx="2486689" cy="1368152"/>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eaLnBrk="1" hangingPunct="1"/>
            <a:endParaRPr lang="zh-CN" altLang="en-US">
              <a:solidFill>
                <a:srgbClr val="FFFFFF"/>
              </a:solidFill>
            </a:endParaRPr>
          </a:p>
        </p:txBody>
      </p:sp>
      <p:sp>
        <p:nvSpPr>
          <p:cNvPr id="28" name="圆角矩形 27"/>
          <p:cNvSpPr/>
          <p:nvPr/>
        </p:nvSpPr>
        <p:spPr>
          <a:xfrm>
            <a:off x="5957816" y="2562698"/>
            <a:ext cx="2219863" cy="718355"/>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zh-CN" altLang="en-US" sz="1200" b="1" dirty="0" smtClean="0">
                <a:latin typeface="+mn-ea"/>
              </a:rPr>
              <a:t>移动互联网的特点和用户习惯</a:t>
            </a:r>
            <a:endParaRPr lang="en-US" altLang="zh-CN" sz="1200" b="1" dirty="0" smtClean="0">
              <a:latin typeface="+mn-ea"/>
            </a:endParaRPr>
          </a:p>
          <a:p>
            <a:pPr algn="ctr">
              <a:lnSpc>
                <a:spcPct val="150000"/>
              </a:lnSpc>
            </a:pPr>
            <a:r>
              <a:rPr lang="zh-CN" altLang="en-US" sz="1400" b="1" dirty="0" smtClean="0">
                <a:latin typeface="Impact" panose="020B0806030902050204" pitchFamily="34" charset="0"/>
              </a:rPr>
              <a:t>决定了移动营销的三部曲</a:t>
            </a:r>
          </a:p>
        </p:txBody>
      </p:sp>
    </p:spTree>
    <p:extLst>
      <p:ext uri="{BB962C8B-B14F-4D97-AF65-F5344CB8AC3E}">
        <p14:creationId xmlns:p14="http://schemas.microsoft.com/office/powerpoint/2010/main" val="32801786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47"/>
          <p:cNvCxnSpPr>
            <a:stCxn id="36" idx="2"/>
          </p:cNvCxnSpPr>
          <p:nvPr/>
        </p:nvCxnSpPr>
        <p:spPr>
          <a:xfrm flipV="1">
            <a:off x="929352" y="2106832"/>
            <a:ext cx="6843571" cy="980"/>
          </a:xfrm>
          <a:prstGeom prst="line">
            <a:avLst/>
          </a:prstGeom>
          <a:ln w="28575">
            <a:solidFill>
              <a:srgbClr val="546E7A"/>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Oval 64"/>
          <p:cNvSpPr/>
          <p:nvPr/>
        </p:nvSpPr>
        <p:spPr>
          <a:xfrm>
            <a:off x="6447849" y="1336284"/>
            <a:ext cx="1541098" cy="1541099"/>
          </a:xfrm>
          <a:prstGeom prst="ellipse">
            <a:avLst/>
          </a:prstGeom>
          <a:solidFill>
            <a:srgbClr val="F7F7F7"/>
          </a:solidFill>
          <a:ln w="285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solidFill>
                <a:schemeClr val="tx1"/>
              </a:solidFill>
            </a:endParaRPr>
          </a:p>
        </p:txBody>
      </p:sp>
      <p:sp>
        <p:nvSpPr>
          <p:cNvPr id="14" name="Oval 49"/>
          <p:cNvSpPr/>
          <p:nvPr/>
        </p:nvSpPr>
        <p:spPr>
          <a:xfrm>
            <a:off x="6542183" y="1430619"/>
            <a:ext cx="1352429" cy="135242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15" name="Group 53"/>
          <p:cNvGrpSpPr/>
          <p:nvPr/>
        </p:nvGrpSpPr>
        <p:grpSpPr>
          <a:xfrm>
            <a:off x="3819449" y="3476981"/>
            <a:ext cx="2190765" cy="719113"/>
            <a:chOff x="2444877" y="3429006"/>
            <a:chExt cx="1643074" cy="539334"/>
          </a:xfrm>
        </p:grpSpPr>
        <p:sp>
          <p:nvSpPr>
            <p:cNvPr id="16" name="Rectangle 57"/>
            <p:cNvSpPr/>
            <p:nvPr/>
          </p:nvSpPr>
          <p:spPr>
            <a:xfrm>
              <a:off x="2444877" y="3706008"/>
              <a:ext cx="1643074" cy="262332"/>
            </a:xfrm>
            <a:prstGeom prst="rect">
              <a:avLst/>
            </a:prstGeom>
          </p:spPr>
          <p:txBody>
            <a:bodyPr wrap="square">
              <a:spAutoFit/>
            </a:bodyPr>
            <a:lstStyle/>
            <a:p>
              <a:pPr algn="ctr">
                <a:lnSpc>
                  <a:spcPct val="130000"/>
                </a:lnSpc>
              </a:pPr>
              <a:r>
                <a:rPr lang="zh-CN" altLang="en-US" sz="1400" dirty="0">
                  <a:solidFill>
                    <a:srgbClr val="595959"/>
                  </a:solidFill>
                </a:rPr>
                <a:t>多</a:t>
              </a:r>
              <a:r>
                <a:rPr lang="zh-CN" altLang="en-US" sz="1400" dirty="0" smtClean="0">
                  <a:solidFill>
                    <a:srgbClr val="595959"/>
                  </a:solidFill>
                </a:rPr>
                <a:t>平台入驻</a:t>
              </a:r>
              <a:endParaRPr lang="zh-CN" altLang="en-US" sz="1400" dirty="0">
                <a:solidFill>
                  <a:srgbClr val="595959"/>
                </a:solidFill>
              </a:endParaRPr>
            </a:p>
          </p:txBody>
        </p:sp>
        <p:sp>
          <p:nvSpPr>
            <p:cNvPr id="17" name="Rectangle 58"/>
            <p:cNvSpPr/>
            <p:nvPr/>
          </p:nvSpPr>
          <p:spPr>
            <a:xfrm>
              <a:off x="2852479" y="3429006"/>
              <a:ext cx="827871" cy="276999"/>
            </a:xfrm>
            <a:prstGeom prst="rect">
              <a:avLst/>
            </a:prstGeom>
          </p:spPr>
          <p:txBody>
            <a:bodyPr wrap="none">
              <a:spAutoFit/>
            </a:bodyPr>
            <a:lstStyle/>
            <a:p>
              <a:pPr algn="ctr"/>
              <a:r>
                <a:rPr lang="en-US" b="1" dirty="0">
                  <a:solidFill>
                    <a:schemeClr val="tx1">
                      <a:lumMod val="50000"/>
                      <a:lumOff val="50000"/>
                    </a:schemeClr>
                  </a:solidFill>
                  <a:latin typeface="Open Sans" pitchFamily="34" charset="0"/>
                  <a:ea typeface="Open Sans" pitchFamily="34" charset="0"/>
                  <a:cs typeface="Open Sans" pitchFamily="34" charset="0"/>
                </a:rPr>
                <a:t>STEP </a:t>
              </a:r>
              <a:r>
                <a:rPr lang="en-US" b="1" dirty="0" smtClean="0">
                  <a:solidFill>
                    <a:schemeClr val="tx1">
                      <a:lumMod val="50000"/>
                      <a:lumOff val="50000"/>
                    </a:schemeClr>
                  </a:solidFill>
                  <a:latin typeface="Open Sans" pitchFamily="34" charset="0"/>
                  <a:ea typeface="Open Sans" pitchFamily="34" charset="0"/>
                  <a:cs typeface="Open Sans" pitchFamily="34" charset="0"/>
                </a:rPr>
                <a:t>02</a:t>
              </a:r>
              <a:endParaRPr lang="en-US" b="1" dirty="0">
                <a:solidFill>
                  <a:schemeClr val="tx1">
                    <a:lumMod val="50000"/>
                    <a:lumOff val="50000"/>
                  </a:schemeClr>
                </a:solidFill>
                <a:latin typeface="Open Sans" pitchFamily="34" charset="0"/>
                <a:ea typeface="Open Sans" pitchFamily="34" charset="0"/>
                <a:cs typeface="Open Sans" pitchFamily="34" charset="0"/>
              </a:endParaRPr>
            </a:p>
          </p:txBody>
        </p:sp>
      </p:grpSp>
      <p:sp>
        <p:nvSpPr>
          <p:cNvPr id="23" name="Oval 63"/>
          <p:cNvSpPr/>
          <p:nvPr/>
        </p:nvSpPr>
        <p:spPr>
          <a:xfrm>
            <a:off x="4067499" y="1336284"/>
            <a:ext cx="1541098" cy="1541099"/>
          </a:xfrm>
          <a:prstGeom prst="ellipse">
            <a:avLst/>
          </a:prstGeom>
          <a:solidFill>
            <a:srgbClr val="F7F7F7"/>
          </a:solidFill>
          <a:ln w="285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p>
        </p:txBody>
      </p:sp>
      <p:sp>
        <p:nvSpPr>
          <p:cNvPr id="24" name="Oval 48"/>
          <p:cNvSpPr/>
          <p:nvPr/>
        </p:nvSpPr>
        <p:spPr>
          <a:xfrm>
            <a:off x="4170934" y="1430619"/>
            <a:ext cx="1352429" cy="1352429"/>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7" name="Rectangle 56"/>
          <p:cNvSpPr/>
          <p:nvPr/>
        </p:nvSpPr>
        <p:spPr>
          <a:xfrm>
            <a:off x="1354142" y="3478498"/>
            <a:ext cx="1274581" cy="420564"/>
          </a:xfrm>
          <a:prstGeom prst="rect">
            <a:avLst/>
          </a:prstGeom>
        </p:spPr>
        <p:txBody>
          <a:bodyPr wrap="none">
            <a:spAutoFit/>
          </a:bodyPr>
          <a:lstStyle/>
          <a:p>
            <a:pPr algn="ctr"/>
            <a:r>
              <a:rPr lang="en-US" sz="2133" b="1" dirty="0">
                <a:solidFill>
                  <a:srgbClr val="0070C0"/>
                </a:solidFill>
                <a:latin typeface="Open Sans" pitchFamily="34" charset="0"/>
                <a:ea typeface="Open Sans" pitchFamily="34" charset="0"/>
                <a:cs typeface="Open Sans" pitchFamily="34" charset="0"/>
              </a:rPr>
              <a:t>STEP </a:t>
            </a:r>
            <a:r>
              <a:rPr lang="en-US" sz="2133" b="1" dirty="0" smtClean="0">
                <a:solidFill>
                  <a:srgbClr val="0070C0"/>
                </a:solidFill>
                <a:latin typeface="Open Sans" pitchFamily="34" charset="0"/>
                <a:ea typeface="Open Sans" pitchFamily="34" charset="0"/>
                <a:cs typeface="Open Sans" pitchFamily="34" charset="0"/>
              </a:rPr>
              <a:t>01</a:t>
            </a:r>
            <a:endParaRPr lang="en-US" sz="2133" b="1" dirty="0">
              <a:solidFill>
                <a:srgbClr val="0070C0"/>
              </a:solidFill>
              <a:latin typeface="Open Sans" pitchFamily="34" charset="0"/>
              <a:ea typeface="Open Sans" pitchFamily="34" charset="0"/>
              <a:cs typeface="Open Sans" pitchFamily="34" charset="0"/>
            </a:endParaRPr>
          </a:p>
        </p:txBody>
      </p:sp>
      <p:sp>
        <p:nvSpPr>
          <p:cNvPr id="35" name="Oval 66"/>
          <p:cNvSpPr/>
          <p:nvPr/>
        </p:nvSpPr>
        <p:spPr>
          <a:xfrm>
            <a:off x="830434" y="951778"/>
            <a:ext cx="2321999" cy="2322000"/>
          </a:xfrm>
          <a:prstGeom prst="ellipse">
            <a:avLst/>
          </a:prstGeom>
          <a:solidFill>
            <a:srgbClr val="F7F7F7"/>
          </a:solidFill>
          <a:ln w="28575">
            <a:solidFill>
              <a:srgbClr val="0070C0"/>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a:solidFill>
                <a:schemeClr val="tx1"/>
              </a:solidFill>
            </a:endParaRPr>
          </a:p>
        </p:txBody>
      </p:sp>
      <p:sp>
        <p:nvSpPr>
          <p:cNvPr id="36" name="Oval 50"/>
          <p:cNvSpPr/>
          <p:nvPr/>
        </p:nvSpPr>
        <p:spPr>
          <a:xfrm>
            <a:off x="929352" y="1045731"/>
            <a:ext cx="2124162" cy="212416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37" name="Group 54"/>
          <p:cNvGrpSpPr/>
          <p:nvPr/>
        </p:nvGrpSpPr>
        <p:grpSpPr>
          <a:xfrm>
            <a:off x="6197659" y="3476979"/>
            <a:ext cx="2190765" cy="741742"/>
            <a:chOff x="4714876" y="3429006"/>
            <a:chExt cx="1643074" cy="556306"/>
          </a:xfrm>
        </p:grpSpPr>
        <p:sp>
          <p:nvSpPr>
            <p:cNvPr id="38" name="Rectangle 59"/>
            <p:cNvSpPr/>
            <p:nvPr/>
          </p:nvSpPr>
          <p:spPr>
            <a:xfrm>
              <a:off x="4714876" y="3706005"/>
              <a:ext cx="1643074" cy="279307"/>
            </a:xfrm>
            <a:prstGeom prst="rect">
              <a:avLst/>
            </a:prstGeom>
          </p:spPr>
          <p:txBody>
            <a:bodyPr wrap="square">
              <a:spAutoFit/>
            </a:bodyPr>
            <a:lstStyle/>
            <a:p>
              <a:pPr algn="ctr">
                <a:lnSpc>
                  <a:spcPct val="130000"/>
                </a:lnSpc>
              </a:pPr>
              <a:r>
                <a:rPr lang="zh-CN" altLang="en-US" sz="1400" dirty="0">
                  <a:solidFill>
                    <a:srgbClr val="595959"/>
                  </a:solidFill>
                </a:rPr>
                <a:t>进行</a:t>
              </a:r>
              <a:r>
                <a:rPr lang="zh-CN" altLang="en-US" sz="1400" dirty="0" smtClean="0">
                  <a:solidFill>
                    <a:srgbClr val="595959"/>
                  </a:solidFill>
                </a:rPr>
                <a:t>整合推广</a:t>
              </a:r>
              <a:endParaRPr lang="zh-CN" altLang="en-US" sz="1400" dirty="0">
                <a:solidFill>
                  <a:srgbClr val="595959"/>
                </a:solidFill>
              </a:endParaRPr>
            </a:p>
          </p:txBody>
        </p:sp>
        <p:sp>
          <p:nvSpPr>
            <p:cNvPr id="39" name="Rectangle 60"/>
            <p:cNvSpPr/>
            <p:nvPr/>
          </p:nvSpPr>
          <p:spPr>
            <a:xfrm>
              <a:off x="5138495" y="3429006"/>
              <a:ext cx="827871" cy="276999"/>
            </a:xfrm>
            <a:prstGeom prst="rect">
              <a:avLst/>
            </a:prstGeom>
          </p:spPr>
          <p:txBody>
            <a:bodyPr wrap="none">
              <a:spAutoFit/>
            </a:bodyPr>
            <a:lstStyle/>
            <a:p>
              <a:pPr algn="ctr"/>
              <a:r>
                <a:rPr lang="en-US" b="1" dirty="0">
                  <a:solidFill>
                    <a:schemeClr val="tx1">
                      <a:lumMod val="50000"/>
                      <a:lumOff val="50000"/>
                    </a:schemeClr>
                  </a:solidFill>
                  <a:latin typeface="Open Sans" pitchFamily="34" charset="0"/>
                  <a:ea typeface="Open Sans" pitchFamily="34" charset="0"/>
                  <a:cs typeface="Open Sans" pitchFamily="34" charset="0"/>
                </a:rPr>
                <a:t>STEP 03</a:t>
              </a:r>
            </a:p>
          </p:txBody>
        </p:sp>
      </p:grpSp>
      <p:sp>
        <p:nvSpPr>
          <p:cNvPr id="47" name="Rectangle 55"/>
          <p:cNvSpPr/>
          <p:nvPr/>
        </p:nvSpPr>
        <p:spPr>
          <a:xfrm>
            <a:off x="927798" y="3877903"/>
            <a:ext cx="2190765" cy="422039"/>
          </a:xfrm>
          <a:prstGeom prst="rect">
            <a:avLst/>
          </a:prstGeom>
        </p:spPr>
        <p:txBody>
          <a:bodyPr wrap="square">
            <a:spAutoFit/>
          </a:bodyPr>
          <a:lstStyle/>
          <a:p>
            <a:pPr algn="ctr">
              <a:lnSpc>
                <a:spcPct val="130000"/>
              </a:lnSpc>
            </a:pPr>
            <a:r>
              <a:rPr lang="zh-CN" altLang="en-US" b="1" dirty="0" smtClean="0">
                <a:solidFill>
                  <a:srgbClr val="0070C0"/>
                </a:solidFill>
              </a:rPr>
              <a:t>注册手机域名</a:t>
            </a:r>
            <a:endParaRPr lang="zh-CN" altLang="en-US" b="1" dirty="0">
              <a:solidFill>
                <a:srgbClr val="0070C0"/>
              </a:solidFill>
            </a:endParaRPr>
          </a:p>
        </p:txBody>
      </p:sp>
      <p:grpSp>
        <p:nvGrpSpPr>
          <p:cNvPr id="49" name="组合 48"/>
          <p:cNvGrpSpPr/>
          <p:nvPr/>
        </p:nvGrpSpPr>
        <p:grpSpPr>
          <a:xfrm>
            <a:off x="0" y="4767295"/>
            <a:ext cx="8925456" cy="411374"/>
            <a:chOff x="0" y="4767295"/>
            <a:chExt cx="8925456" cy="411374"/>
          </a:xfrm>
        </p:grpSpPr>
        <p:sp>
          <p:nvSpPr>
            <p:cNvPr id="50" name="矩形 51"/>
            <p:cNvSpPr/>
            <p:nvPr/>
          </p:nvSpPr>
          <p:spPr>
            <a:xfrm>
              <a:off x="0" y="4791134"/>
              <a:ext cx="6732240" cy="372904"/>
            </a:xfrm>
            <a:custGeom>
              <a:avLst/>
              <a:gdLst>
                <a:gd name="connsiteX0" fmla="*/ 0 w 6372200"/>
                <a:gd name="connsiteY0" fmla="*/ 0 h 372904"/>
                <a:gd name="connsiteX1" fmla="*/ 6372200 w 6372200"/>
                <a:gd name="connsiteY1" fmla="*/ 0 h 372904"/>
                <a:gd name="connsiteX2" fmla="*/ 6372200 w 6372200"/>
                <a:gd name="connsiteY2" fmla="*/ 372904 h 372904"/>
                <a:gd name="connsiteX3" fmla="*/ 0 w 6372200"/>
                <a:gd name="connsiteY3" fmla="*/ 372904 h 372904"/>
                <a:gd name="connsiteX4" fmla="*/ 0 w 6372200"/>
                <a:gd name="connsiteY4" fmla="*/ 0 h 372904"/>
                <a:gd name="connsiteX0" fmla="*/ 0 w 6372200"/>
                <a:gd name="connsiteY0" fmla="*/ 0 h 372904"/>
                <a:gd name="connsiteX1" fmla="*/ 6000725 w 6372200"/>
                <a:gd name="connsiteY1" fmla="*/ 0 h 372904"/>
                <a:gd name="connsiteX2" fmla="*/ 6372200 w 6372200"/>
                <a:gd name="connsiteY2" fmla="*/ 372904 h 372904"/>
                <a:gd name="connsiteX3" fmla="*/ 0 w 6372200"/>
                <a:gd name="connsiteY3" fmla="*/ 372904 h 372904"/>
                <a:gd name="connsiteX4" fmla="*/ 0 w 6372200"/>
                <a:gd name="connsiteY4" fmla="*/ 0 h 37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2200" h="372904">
                  <a:moveTo>
                    <a:pt x="0" y="0"/>
                  </a:moveTo>
                  <a:lnTo>
                    <a:pt x="6000725" y="0"/>
                  </a:lnTo>
                  <a:lnTo>
                    <a:pt x="6372200" y="372904"/>
                  </a:lnTo>
                  <a:lnTo>
                    <a:pt x="0" y="372904"/>
                  </a:lnTo>
                  <a:lnTo>
                    <a:pt x="0" y="0"/>
                  </a:ln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4"/>
            <p:cNvSpPr/>
            <p:nvPr/>
          </p:nvSpPr>
          <p:spPr>
            <a:xfrm>
              <a:off x="6511864"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4"/>
            <p:cNvSpPr/>
            <p:nvPr/>
          </p:nvSpPr>
          <p:spPr>
            <a:xfrm>
              <a:off x="6779555" y="4791134"/>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4"/>
            <p:cNvSpPr/>
            <p:nvPr/>
          </p:nvSpPr>
          <p:spPr>
            <a:xfrm>
              <a:off x="7027813" y="4776503"/>
              <a:ext cx="496515" cy="387535"/>
            </a:xfrm>
            <a:custGeom>
              <a:avLst/>
              <a:gdLst>
                <a:gd name="connsiteX0" fmla="*/ 0 w 144016"/>
                <a:gd name="connsiteY0" fmla="*/ 0 h 372904"/>
                <a:gd name="connsiteX1" fmla="*/ 144016 w 144016"/>
                <a:gd name="connsiteY1" fmla="*/ 0 h 372904"/>
                <a:gd name="connsiteX2" fmla="*/ 144016 w 144016"/>
                <a:gd name="connsiteY2" fmla="*/ 372904 h 372904"/>
                <a:gd name="connsiteX3" fmla="*/ 0 w 144016"/>
                <a:gd name="connsiteY3" fmla="*/ 372904 h 372904"/>
                <a:gd name="connsiteX4" fmla="*/ 0 w 144016"/>
                <a:gd name="connsiteY4" fmla="*/ 0 h 372904"/>
                <a:gd name="connsiteX0" fmla="*/ 0 w 531721"/>
                <a:gd name="connsiteY0" fmla="*/ 0 h 394850"/>
                <a:gd name="connsiteX1" fmla="*/ 144016 w 531721"/>
                <a:gd name="connsiteY1" fmla="*/ 0 h 394850"/>
                <a:gd name="connsiteX2" fmla="*/ 531721 w 531721"/>
                <a:gd name="connsiteY2" fmla="*/ 394850 h 394850"/>
                <a:gd name="connsiteX3" fmla="*/ 0 w 531721"/>
                <a:gd name="connsiteY3" fmla="*/ 372904 h 394850"/>
                <a:gd name="connsiteX4" fmla="*/ 0 w 531721"/>
                <a:gd name="connsiteY4" fmla="*/ 0 h 394850"/>
                <a:gd name="connsiteX0" fmla="*/ 0 w 531721"/>
                <a:gd name="connsiteY0" fmla="*/ 0 h 409480"/>
                <a:gd name="connsiteX1" fmla="*/ 144016 w 531721"/>
                <a:gd name="connsiteY1" fmla="*/ 0 h 409480"/>
                <a:gd name="connsiteX2" fmla="*/ 531721 w 531721"/>
                <a:gd name="connsiteY2" fmla="*/ 394850 h 409480"/>
                <a:gd name="connsiteX3" fmla="*/ 409651 w 531721"/>
                <a:gd name="connsiteY3" fmla="*/ 409480 h 409480"/>
                <a:gd name="connsiteX4" fmla="*/ 0 w 531721"/>
                <a:gd name="connsiteY4" fmla="*/ 0 h 409480"/>
                <a:gd name="connsiteX0" fmla="*/ 0 w 560982"/>
                <a:gd name="connsiteY0" fmla="*/ 0 h 416795"/>
                <a:gd name="connsiteX1" fmla="*/ 144016 w 560982"/>
                <a:gd name="connsiteY1" fmla="*/ 0 h 416795"/>
                <a:gd name="connsiteX2" fmla="*/ 560982 w 560982"/>
                <a:gd name="connsiteY2" fmla="*/ 416795 h 416795"/>
                <a:gd name="connsiteX3" fmla="*/ 409651 w 560982"/>
                <a:gd name="connsiteY3" fmla="*/ 409480 h 416795"/>
                <a:gd name="connsiteX4" fmla="*/ 0 w 560982"/>
                <a:gd name="connsiteY4" fmla="*/ 0 h 416795"/>
                <a:gd name="connsiteX0" fmla="*/ 0 w 560982"/>
                <a:gd name="connsiteY0" fmla="*/ 0 h 409480"/>
                <a:gd name="connsiteX1" fmla="*/ 144016 w 560982"/>
                <a:gd name="connsiteY1" fmla="*/ 0 h 409480"/>
                <a:gd name="connsiteX2" fmla="*/ 560982 w 560982"/>
                <a:gd name="connsiteY2" fmla="*/ 402164 h 409480"/>
                <a:gd name="connsiteX3" fmla="*/ 409651 w 560982"/>
                <a:gd name="connsiteY3" fmla="*/ 409480 h 409480"/>
                <a:gd name="connsiteX4" fmla="*/ 0 w 560982"/>
                <a:gd name="connsiteY4" fmla="*/ 0 h 409480"/>
                <a:gd name="connsiteX0" fmla="*/ 0 w 560982"/>
                <a:gd name="connsiteY0" fmla="*/ 0 h 416795"/>
                <a:gd name="connsiteX1" fmla="*/ 144016 w 560982"/>
                <a:gd name="connsiteY1" fmla="*/ 0 h 416795"/>
                <a:gd name="connsiteX2" fmla="*/ 560982 w 560982"/>
                <a:gd name="connsiteY2" fmla="*/ 402164 h 416795"/>
                <a:gd name="connsiteX3" fmla="*/ 438911 w 560982"/>
                <a:gd name="connsiteY3" fmla="*/ 416795 h 416795"/>
                <a:gd name="connsiteX4" fmla="*/ 0 w 560982"/>
                <a:gd name="connsiteY4" fmla="*/ 0 h 416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982" h="416795">
                  <a:moveTo>
                    <a:pt x="0" y="0"/>
                  </a:moveTo>
                  <a:lnTo>
                    <a:pt x="144016" y="0"/>
                  </a:lnTo>
                  <a:lnTo>
                    <a:pt x="560982" y="402164"/>
                  </a:lnTo>
                  <a:lnTo>
                    <a:pt x="438911" y="416795"/>
                  </a:lnTo>
                  <a:lnTo>
                    <a:pt x="0" y="0"/>
                  </a:lnTo>
                  <a:close/>
                </a:path>
              </a:pathLst>
            </a:custGeom>
            <a:solidFill>
              <a:srgbClr val="0070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片 53"/>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7524328" y="4767295"/>
              <a:ext cx="1401128" cy="330665"/>
            </a:xfrm>
            <a:prstGeom prst="rect">
              <a:avLst/>
            </a:prstGeom>
          </p:spPr>
        </p:pic>
      </p:grpSp>
      <p:grpSp>
        <p:nvGrpSpPr>
          <p:cNvPr id="62" name="组合 61"/>
          <p:cNvGrpSpPr/>
          <p:nvPr/>
        </p:nvGrpSpPr>
        <p:grpSpPr>
          <a:xfrm>
            <a:off x="4813" y="161489"/>
            <a:ext cx="6295379" cy="523220"/>
            <a:chOff x="2207" y="161489"/>
            <a:chExt cx="4943086" cy="523220"/>
          </a:xfrm>
        </p:grpSpPr>
        <p:sp>
          <p:nvSpPr>
            <p:cNvPr id="63" name="矩形 62"/>
            <p:cNvSpPr/>
            <p:nvPr/>
          </p:nvSpPr>
          <p:spPr>
            <a:xfrm>
              <a:off x="2207" y="240575"/>
              <a:ext cx="350515" cy="399742"/>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24331" y="161489"/>
              <a:ext cx="360040" cy="523220"/>
            </a:xfrm>
            <a:prstGeom prst="rect">
              <a:avLst/>
            </a:prstGeom>
            <a:noFill/>
          </p:spPr>
          <p:txBody>
            <a:bodyPr wrap="square" rtlCol="0">
              <a:spAutoFit/>
            </a:bodyPr>
            <a:lstStyle/>
            <a:p>
              <a:r>
                <a:rPr lang="en-US" altLang="zh-CN" sz="2800" b="1" dirty="0" smtClean="0">
                  <a:solidFill>
                    <a:schemeClr val="bg1"/>
                  </a:solidFill>
                  <a:latin typeface="黑体" pitchFamily="49" charset="-122"/>
                  <a:ea typeface="黑体" pitchFamily="49" charset="-122"/>
                </a:rPr>
                <a:t>1</a:t>
              </a:r>
              <a:endParaRPr lang="zh-CN" altLang="en-US" sz="2800" b="1" dirty="0">
                <a:solidFill>
                  <a:schemeClr val="bg1"/>
                </a:solidFill>
                <a:latin typeface="黑体" pitchFamily="49" charset="-122"/>
                <a:ea typeface="黑体" pitchFamily="49" charset="-122"/>
              </a:endParaRPr>
            </a:p>
          </p:txBody>
        </p:sp>
        <p:sp>
          <p:nvSpPr>
            <p:cNvPr id="65" name="文本框 10"/>
            <p:cNvSpPr txBox="1">
              <a:spLocks noChangeArrowheads="1"/>
            </p:cNvSpPr>
            <p:nvPr/>
          </p:nvSpPr>
          <p:spPr bwMode="auto">
            <a:xfrm>
              <a:off x="344718" y="207099"/>
              <a:ext cx="4600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lvl="0"/>
              <a:r>
                <a:rPr lang="zh-CN" altLang="en-US" sz="2400" b="1" dirty="0" smtClean="0">
                  <a:latin typeface="微软雅黑" pitchFamily="34" charset="-122"/>
                  <a:ea typeface="微软雅黑" pitchFamily="34" charset="-122"/>
                </a:rPr>
                <a:t>注册</a:t>
              </a:r>
              <a:r>
                <a:rPr lang="zh-CN" altLang="en-US" sz="2400" b="1" dirty="0">
                  <a:latin typeface="微软雅黑" pitchFamily="34" charset="-122"/>
                  <a:ea typeface="微软雅黑" pitchFamily="34" charset="-122"/>
                </a:rPr>
                <a:t>手机</a:t>
              </a:r>
              <a:r>
                <a:rPr lang="zh-CN" altLang="en-US" sz="2400" b="1" dirty="0" smtClean="0">
                  <a:latin typeface="微软雅黑" pitchFamily="34" charset="-122"/>
                  <a:ea typeface="微软雅黑" pitchFamily="34" charset="-122"/>
                </a:rPr>
                <a:t>域名</a:t>
              </a:r>
              <a:endParaRPr lang="zh-CN" altLang="zh-CN" b="1" dirty="0">
                <a:latin typeface="微软雅黑" pitchFamily="34" charset="-122"/>
                <a:ea typeface="微软雅黑" pitchFamily="34" charset="-122"/>
              </a:endParaRPr>
            </a:p>
          </p:txBody>
        </p:sp>
      </p:grpSp>
      <p:pic>
        <p:nvPicPr>
          <p:cNvPr id="66" name="Picture 3" descr="C:\Users\Jonahs\Dropbox\Projects SCOTT\MEET Windows Azure\source\Background\tile-icon-bigdat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2578" y="1880164"/>
            <a:ext cx="689139" cy="683018"/>
          </a:xfrm>
          <a:prstGeom prst="rect">
            <a:avLst/>
          </a:prstGeom>
          <a:noFill/>
          <a:extLst>
            <a:ext uri="{909E8E84-426E-40DD-AFC4-6F175D3DCCD1}">
              <a14:hiddenFill xmlns:a14="http://schemas.microsoft.com/office/drawing/2010/main">
                <a:solidFill>
                  <a:srgbClr val="FFFFFF"/>
                </a:solidFill>
              </a14:hiddenFill>
            </a:ext>
          </a:extLst>
        </p:spPr>
      </p:pic>
      <p:sp>
        <p:nvSpPr>
          <p:cNvPr id="68" name="Freeform 20"/>
          <p:cNvSpPr>
            <a:spLocks noEditPoints="1"/>
          </p:cNvSpPr>
          <p:nvPr/>
        </p:nvSpPr>
        <p:spPr bwMode="black">
          <a:xfrm>
            <a:off x="6898175" y="1819594"/>
            <a:ext cx="676314" cy="586368"/>
          </a:xfrm>
          <a:custGeom>
            <a:avLst/>
            <a:gdLst>
              <a:gd name="T0" fmla="*/ 243 w 708"/>
              <a:gd name="T1" fmla="*/ 484 h 614"/>
              <a:gd name="T2" fmla="*/ 243 w 708"/>
              <a:gd name="T3" fmla="*/ 614 h 614"/>
              <a:gd name="T4" fmla="*/ 0 w 708"/>
              <a:gd name="T5" fmla="*/ 614 h 614"/>
              <a:gd name="T6" fmla="*/ 104 w 708"/>
              <a:gd name="T7" fmla="*/ 437 h 614"/>
              <a:gd name="T8" fmla="*/ 174 w 708"/>
              <a:gd name="T9" fmla="*/ 437 h 614"/>
              <a:gd name="T10" fmla="*/ 134 w 708"/>
              <a:gd name="T11" fmla="*/ 484 h 614"/>
              <a:gd name="T12" fmla="*/ 243 w 708"/>
              <a:gd name="T13" fmla="*/ 484 h 614"/>
              <a:gd name="T14" fmla="*/ 574 w 708"/>
              <a:gd name="T15" fmla="*/ 484 h 614"/>
              <a:gd name="T16" fmla="*/ 465 w 708"/>
              <a:gd name="T17" fmla="*/ 484 h 614"/>
              <a:gd name="T18" fmla="*/ 465 w 708"/>
              <a:gd name="T19" fmla="*/ 614 h 614"/>
              <a:gd name="T20" fmla="*/ 465 w 708"/>
              <a:gd name="T21" fmla="*/ 614 h 614"/>
              <a:gd name="T22" fmla="*/ 708 w 708"/>
              <a:gd name="T23" fmla="*/ 614 h 614"/>
              <a:gd name="T24" fmla="*/ 604 w 708"/>
              <a:gd name="T25" fmla="*/ 437 h 614"/>
              <a:gd name="T26" fmla="*/ 533 w 708"/>
              <a:gd name="T27" fmla="*/ 437 h 614"/>
              <a:gd name="T28" fmla="*/ 574 w 708"/>
              <a:gd name="T29" fmla="*/ 484 h 614"/>
              <a:gd name="T30" fmla="*/ 354 w 708"/>
              <a:gd name="T31" fmla="*/ 229 h 614"/>
              <a:gd name="T32" fmla="*/ 507 w 708"/>
              <a:gd name="T33" fmla="*/ 408 h 614"/>
              <a:gd name="T34" fmla="*/ 590 w 708"/>
              <a:gd name="T35" fmla="*/ 408 h 614"/>
              <a:gd name="T36" fmla="*/ 486 w 708"/>
              <a:gd name="T37" fmla="*/ 229 h 614"/>
              <a:gd name="T38" fmla="*/ 222 w 708"/>
              <a:gd name="T39" fmla="*/ 229 h 614"/>
              <a:gd name="T40" fmla="*/ 118 w 708"/>
              <a:gd name="T41" fmla="*/ 408 h 614"/>
              <a:gd name="T42" fmla="*/ 200 w 708"/>
              <a:gd name="T43" fmla="*/ 408 h 614"/>
              <a:gd name="T44" fmla="*/ 354 w 708"/>
              <a:gd name="T45" fmla="*/ 229 h 614"/>
              <a:gd name="T46" fmla="*/ 354 w 708"/>
              <a:gd name="T47" fmla="*/ 0 h 614"/>
              <a:gd name="T48" fmla="*/ 238 w 708"/>
              <a:gd name="T49" fmla="*/ 200 h 614"/>
              <a:gd name="T50" fmla="*/ 470 w 708"/>
              <a:gd name="T51" fmla="*/ 200 h 614"/>
              <a:gd name="T52" fmla="*/ 354 w 708"/>
              <a:gd name="T53" fmla="*/ 0 h 614"/>
              <a:gd name="T54" fmla="*/ 354 w 708"/>
              <a:gd name="T55" fmla="*/ 274 h 614"/>
              <a:gd name="T56" fmla="*/ 196 w 708"/>
              <a:gd name="T57" fmla="*/ 463 h 614"/>
              <a:gd name="T58" fmla="*/ 278 w 708"/>
              <a:gd name="T59" fmla="*/ 463 h 614"/>
              <a:gd name="T60" fmla="*/ 278 w 708"/>
              <a:gd name="T61" fmla="*/ 614 h 614"/>
              <a:gd name="T62" fmla="*/ 430 w 708"/>
              <a:gd name="T63" fmla="*/ 614 h 614"/>
              <a:gd name="T64" fmla="*/ 430 w 708"/>
              <a:gd name="T65" fmla="*/ 463 h 614"/>
              <a:gd name="T66" fmla="*/ 515 w 708"/>
              <a:gd name="T67" fmla="*/ 463 h 614"/>
              <a:gd name="T68" fmla="*/ 354 w 708"/>
              <a:gd name="T69" fmla="*/ 2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8" h="614">
                <a:moveTo>
                  <a:pt x="243" y="484"/>
                </a:moveTo>
                <a:lnTo>
                  <a:pt x="243" y="614"/>
                </a:lnTo>
                <a:lnTo>
                  <a:pt x="0" y="614"/>
                </a:lnTo>
                <a:lnTo>
                  <a:pt x="104" y="437"/>
                </a:lnTo>
                <a:lnTo>
                  <a:pt x="174" y="437"/>
                </a:lnTo>
                <a:lnTo>
                  <a:pt x="134" y="484"/>
                </a:lnTo>
                <a:lnTo>
                  <a:pt x="243" y="484"/>
                </a:lnTo>
                <a:close/>
                <a:moveTo>
                  <a:pt x="574" y="484"/>
                </a:moveTo>
                <a:lnTo>
                  <a:pt x="465" y="484"/>
                </a:lnTo>
                <a:lnTo>
                  <a:pt x="465" y="614"/>
                </a:lnTo>
                <a:lnTo>
                  <a:pt x="465" y="614"/>
                </a:lnTo>
                <a:lnTo>
                  <a:pt x="708" y="614"/>
                </a:lnTo>
                <a:lnTo>
                  <a:pt x="604" y="437"/>
                </a:lnTo>
                <a:lnTo>
                  <a:pt x="533" y="437"/>
                </a:lnTo>
                <a:lnTo>
                  <a:pt x="574" y="484"/>
                </a:lnTo>
                <a:close/>
                <a:moveTo>
                  <a:pt x="354" y="229"/>
                </a:moveTo>
                <a:lnTo>
                  <a:pt x="507" y="408"/>
                </a:lnTo>
                <a:lnTo>
                  <a:pt x="590" y="408"/>
                </a:lnTo>
                <a:lnTo>
                  <a:pt x="486" y="229"/>
                </a:lnTo>
                <a:lnTo>
                  <a:pt x="222" y="229"/>
                </a:lnTo>
                <a:lnTo>
                  <a:pt x="118" y="408"/>
                </a:lnTo>
                <a:lnTo>
                  <a:pt x="200" y="408"/>
                </a:lnTo>
                <a:lnTo>
                  <a:pt x="354" y="229"/>
                </a:lnTo>
                <a:close/>
                <a:moveTo>
                  <a:pt x="354" y="0"/>
                </a:moveTo>
                <a:lnTo>
                  <a:pt x="238" y="200"/>
                </a:lnTo>
                <a:lnTo>
                  <a:pt x="470" y="200"/>
                </a:lnTo>
                <a:lnTo>
                  <a:pt x="354" y="0"/>
                </a:lnTo>
                <a:close/>
                <a:moveTo>
                  <a:pt x="354" y="274"/>
                </a:moveTo>
                <a:lnTo>
                  <a:pt x="196" y="463"/>
                </a:lnTo>
                <a:lnTo>
                  <a:pt x="278" y="463"/>
                </a:lnTo>
                <a:lnTo>
                  <a:pt x="278" y="614"/>
                </a:lnTo>
                <a:lnTo>
                  <a:pt x="430" y="614"/>
                </a:lnTo>
                <a:lnTo>
                  <a:pt x="430" y="463"/>
                </a:lnTo>
                <a:lnTo>
                  <a:pt x="515" y="463"/>
                </a:lnTo>
                <a:lnTo>
                  <a:pt x="354" y="2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marL="0" marR="0" lvl="0" indent="0" defTabSz="932391"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smtClean="0">
              <a:ln>
                <a:noFill/>
              </a:ln>
              <a:solidFill>
                <a:srgbClr val="FFFFFF"/>
              </a:solidFill>
              <a:effectLst/>
              <a:uLnTx/>
              <a:uFillTx/>
              <a:latin typeface="Segoe UI" pitchFamily="34" charset="0"/>
            </a:endParaRPr>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69271"/>
          <a:stretch/>
        </p:blipFill>
        <p:spPr>
          <a:xfrm>
            <a:off x="1107964" y="1495072"/>
            <a:ext cx="1875238" cy="1223520"/>
          </a:xfrm>
          <a:prstGeom prst="rect">
            <a:avLst/>
          </a:prstGeom>
        </p:spPr>
      </p:pic>
    </p:spTree>
    <p:extLst>
      <p:ext uri="{BB962C8B-B14F-4D97-AF65-F5344CB8AC3E}">
        <p14:creationId xmlns:p14="http://schemas.microsoft.com/office/powerpoint/2010/main" val="90563761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DAQ7q730TEK1PDgrrwxde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默认">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4703</TotalTime>
  <Words>1776</Words>
  <Application>Microsoft Office PowerPoint</Application>
  <PresentationFormat>全屏显示(16:9)</PresentationFormat>
  <Paragraphs>257</Paragraphs>
  <Slides>31</Slides>
  <Notes>5</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渔樵兮</dc:creator>
  <cp:lastModifiedBy>渔樵兮</cp:lastModifiedBy>
  <cp:revision>799</cp:revision>
  <dcterms:created xsi:type="dcterms:W3CDTF">2017-01-11T01:50:39Z</dcterms:created>
  <dcterms:modified xsi:type="dcterms:W3CDTF">2017-02-22T06:03:39Z</dcterms:modified>
</cp:coreProperties>
</file>